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23" r:id="rId2"/>
    <p:sldId id="449" r:id="rId3"/>
    <p:sldId id="444" r:id="rId4"/>
    <p:sldId id="446" r:id="rId5"/>
    <p:sldId id="445" r:id="rId6"/>
    <p:sldId id="329" r:id="rId7"/>
    <p:sldId id="439" r:id="rId8"/>
    <p:sldId id="441" r:id="rId9"/>
    <p:sldId id="440" r:id="rId10"/>
    <p:sldId id="436" r:id="rId11"/>
    <p:sldId id="420" r:id="rId12"/>
    <p:sldId id="421" r:id="rId13"/>
    <p:sldId id="424" r:id="rId14"/>
    <p:sldId id="447" r:id="rId15"/>
    <p:sldId id="422" r:id="rId16"/>
    <p:sldId id="431" r:id="rId17"/>
    <p:sldId id="448" r:id="rId18"/>
    <p:sldId id="437" r:id="rId19"/>
    <p:sldId id="450" r:id="rId20"/>
    <p:sldId id="451" r:id="rId21"/>
    <p:sldId id="452" r:id="rId22"/>
    <p:sldId id="432" r:id="rId23"/>
    <p:sldId id="433" r:id="rId24"/>
    <p:sldId id="429" r:id="rId25"/>
    <p:sldId id="430" r:id="rId26"/>
    <p:sldId id="425"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unno, Anna" initials="BA" lastIdx="11" clrIdx="0">
    <p:extLst>
      <p:ext uri="{19B8F6BF-5375-455C-9EA6-DF929625EA0E}">
        <p15:presenceInfo xmlns:p15="http://schemas.microsoft.com/office/powerpoint/2012/main" userId="S-1-5-21-1407069837-2091007605-538272213-28127101" providerId="AD"/>
      </p:ext>
    </p:extLst>
  </p:cmAuthor>
  <p:cmAuthor id="2" name="Cianchetta-Riordan, Jenn" initials="CJ" lastIdx="5" clrIdx="1">
    <p:extLst>
      <p:ext uri="{19B8F6BF-5375-455C-9EA6-DF929625EA0E}">
        <p15:presenceInfo xmlns:p15="http://schemas.microsoft.com/office/powerpoint/2012/main" userId="S-1-5-21-1407069837-2091007605-538272213-29648769" providerId="AD"/>
      </p:ext>
    </p:extLst>
  </p:cmAuthor>
  <p:cmAuthor id="3" name="Millhollon, Mary" initials="MM" lastIdx="12" clrIdx="2">
    <p:extLst>
      <p:ext uri="{19B8F6BF-5375-455C-9EA6-DF929625EA0E}">
        <p15:presenceInfo xmlns:p15="http://schemas.microsoft.com/office/powerpoint/2012/main" userId="S-1-5-21-1407069837-2091007605-538272213-30133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005276"/>
    <a:srgbClr val="A90067"/>
    <a:srgbClr val="067F68"/>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63668" autoAdjust="0"/>
  </p:normalViewPr>
  <p:slideViewPr>
    <p:cSldViewPr snapToGrid="0" snapToObjects="1" showGuides="1">
      <p:cViewPr varScale="1">
        <p:scale>
          <a:sx n="73" d="100"/>
          <a:sy n="73" d="100"/>
        </p:scale>
        <p:origin x="1784" y="192"/>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55" d="100"/>
        <a:sy n="155" d="100"/>
      </p:scale>
      <p:origin x="0" y="-656"/>
    </p:cViewPr>
  </p:notesTextViewPr>
  <p:sorterViewPr>
    <p:cViewPr>
      <p:scale>
        <a:sx n="100" d="100"/>
        <a:sy n="100" d="100"/>
      </p:scale>
      <p:origin x="0" y="0"/>
    </p:cViewPr>
  </p:sorterViewPr>
  <p:notesViewPr>
    <p:cSldViewPr snapToGrid="0" snapToObjects="1" showGuides="1">
      <p:cViewPr varScale="1">
        <p:scale>
          <a:sx n="96" d="100"/>
          <a:sy n="96" d="100"/>
        </p:scale>
        <p:origin x="368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3" Type="http://schemas.openxmlformats.org/officeDocument/2006/relationships/slide" Target="slides/slide3.xml"/><Relationship Id="rId21" Type="http://schemas.openxmlformats.org/officeDocument/2006/relationships/slide" Target="slides/slide24.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3.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6.xml"/><Relationship Id="rId10" Type="http://schemas.openxmlformats.org/officeDocument/2006/relationships/slide" Target="slides/slide10.xml"/><Relationship Id="rId19" Type="http://schemas.openxmlformats.org/officeDocument/2006/relationships/slide" Target="slides/slide2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Module 1: Introduction to Amazon Web Services.</a:t>
            </a:r>
          </a:p>
        </p:txBody>
      </p:sp>
    </p:spTree>
    <p:extLst>
      <p:ext uri="{BB962C8B-B14F-4D97-AF65-F5344CB8AC3E}">
        <p14:creationId xmlns:p14="http://schemas.microsoft.com/office/powerpoint/2010/main" val="257460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2006, AWS began offering IT infrastructure services to businesses as web services. This is now commonly known as cloud computing.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AWS services can be implemented for use cases across industries and businesses of varying sizes. </a:t>
            </a:r>
            <a:r>
              <a:rPr lang="en-US" dirty="0"/>
              <a:t>These businesses </a:t>
            </a:r>
            <a:r>
              <a:rPr lang="en-US" sz="1200" b="0" i="0" kern="1200" dirty="0">
                <a:solidFill>
                  <a:schemeClr val="tx1"/>
                </a:solidFill>
                <a:effectLst/>
                <a:latin typeface="+mn-lt"/>
                <a:ea typeface="+mn-ea"/>
                <a:cs typeface="+mn-cs"/>
              </a:rPr>
              <a:t>include enterprises, startups, small- and medium-sized businesses, and AWS customers in the public sector. Even if you have not yet created your own AWS account, you have probably used applications that run in the AWS Cloud. Some examples of applications that run in the AWS Cloud include video streaming services, photo hosting applications, hotel reservation websites, and more.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AWS Cloud is a comprehensive and broadly adopted cloud service. AWS offers more </a:t>
            </a:r>
            <a:r>
              <a:rPr lang="en-US" sz="1200" b="0" i="0" kern="1200">
                <a:solidFill>
                  <a:schemeClr val="tx1"/>
                </a:solidFill>
                <a:effectLst/>
                <a:latin typeface="+mn-lt"/>
                <a:ea typeface="+mn-ea"/>
                <a:cs typeface="+mn-cs"/>
              </a:rPr>
              <a:t>than 200 </a:t>
            </a:r>
            <a:r>
              <a:rPr lang="en-US" sz="1200" b="0" i="0" kern="1200" dirty="0">
                <a:solidFill>
                  <a:schemeClr val="tx1"/>
                </a:solidFill>
                <a:effectLst/>
                <a:latin typeface="+mn-lt"/>
                <a:ea typeface="+mn-ea"/>
                <a:cs typeface="+mn-cs"/>
              </a:rPr>
              <a:t>services from data centers globally. Some of the service categories included in the console are Compute, Containers, Storage, and Database. You do not need to know all the services. T</a:t>
            </a:r>
            <a:r>
              <a:rPr lang="en-US" dirty="0"/>
              <a:t>his course focuses on foundational concepts of the AWS Cloud. In the next section, you will explore some of the benefits of cloud computing.</a:t>
            </a: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195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begin to learn about cloud computing, also consider </a:t>
            </a:r>
            <a:r>
              <a:rPr lang="en-US" i="1" dirty="0"/>
              <a:t>why</a:t>
            </a:r>
            <a:r>
              <a:rPr lang="en-US" dirty="0"/>
              <a:t> a company might choose a particular cloud computing approach to address their business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of the course explores six benefits of cloud computing. As</a:t>
            </a:r>
            <a:r>
              <a:rPr lang="en-US" baseline="0" dirty="0"/>
              <a:t> you learn about each benefit, t</a:t>
            </a:r>
            <a:r>
              <a:rPr lang="en-US" dirty="0"/>
              <a:t>hink about how you might have experienced the benefit at work or during other computing activities.</a:t>
            </a:r>
          </a:p>
        </p:txBody>
      </p:sp>
    </p:spTree>
    <p:extLst>
      <p:ext uri="{BB962C8B-B14F-4D97-AF65-F5344CB8AC3E}">
        <p14:creationId xmlns:p14="http://schemas.microsoft.com/office/powerpoint/2010/main" val="377630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cloud computing, you can trade upfront expenses for variable expenses.</a:t>
            </a:r>
          </a:p>
          <a:p>
            <a:endParaRPr lang="en-US" dirty="0"/>
          </a:p>
          <a:p>
            <a:pPr fontAlgn="base"/>
            <a:r>
              <a:rPr lang="en-US" sz="1200" b="0" i="0" kern="1200" dirty="0">
                <a:solidFill>
                  <a:schemeClr val="tx1"/>
                </a:solidFill>
                <a:effectLst/>
                <a:latin typeface="+mn-lt"/>
                <a:ea typeface="+mn-ea"/>
                <a:cs typeface="+mn-cs"/>
              </a:rPr>
              <a:t>Upfront expenses refer to data centers, physical servers, and other resources that you invest in before using them. Variable expenses mean</a:t>
            </a:r>
            <a:r>
              <a:rPr lang="en-US" sz="1200" b="0" i="0" kern="1200" baseline="0" dirty="0">
                <a:solidFill>
                  <a:schemeClr val="tx1"/>
                </a:solidFill>
                <a:effectLst/>
                <a:latin typeface="+mn-lt"/>
                <a:ea typeface="+mn-ea"/>
                <a:cs typeface="+mn-cs"/>
              </a:rPr>
              <a:t> that</a:t>
            </a:r>
            <a:r>
              <a:rPr lang="en-US" sz="1200" b="0" i="0" kern="1200" dirty="0">
                <a:solidFill>
                  <a:schemeClr val="tx1"/>
                </a:solidFill>
                <a:effectLst/>
                <a:latin typeface="+mn-lt"/>
                <a:ea typeface="+mn-ea"/>
                <a:cs typeface="+mn-cs"/>
              </a:rPr>
              <a:t> you only pay for computing resources that you consume instead of investing heavily in data centers and servers before you know how you</a:t>
            </a:r>
            <a:r>
              <a:rPr lang="en-US" sz="1200" b="0" i="0" kern="1200" baseline="0" dirty="0">
                <a:solidFill>
                  <a:schemeClr val="tx1"/>
                </a:solidFill>
                <a:effectLst/>
                <a:latin typeface="+mn-lt"/>
                <a:ea typeface="+mn-ea"/>
                <a:cs typeface="+mn-cs"/>
              </a:rPr>
              <a:t> will </a:t>
            </a:r>
            <a:r>
              <a:rPr lang="en-US" sz="1200" b="0" i="0" kern="1200" dirty="0">
                <a:solidFill>
                  <a:schemeClr val="tx1"/>
                </a:solidFill>
                <a:effectLst/>
                <a:latin typeface="+mn-lt"/>
                <a:ea typeface="+mn-ea"/>
                <a:cs typeface="+mn-cs"/>
              </a:rPr>
              <a:t>use them.</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 taking a cloud computing approach that offers the benefit of variable expenses, companies can implement innovative solutions while saving on costs.</a:t>
            </a:r>
          </a:p>
          <a:p>
            <a:pPr fontAlgn="base"/>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679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cloud computing, you can optimize costs by no longer needing to spend money on running and maintaining data centers.</a:t>
            </a:r>
          </a:p>
          <a:p>
            <a:endParaRPr lang="en-US" dirty="0"/>
          </a:p>
          <a:p>
            <a:pPr fontAlgn="base"/>
            <a:r>
              <a:rPr lang="en-US" sz="1200" b="0" i="0" kern="1200" dirty="0">
                <a:solidFill>
                  <a:schemeClr val="tx1"/>
                </a:solidFill>
                <a:effectLst/>
                <a:latin typeface="+mn-lt"/>
                <a:ea typeface="+mn-ea"/>
                <a:cs typeface="+mn-cs"/>
              </a:rPr>
              <a:t>Computing in data centers often requires you to spend more money and time managing infrastructure and servers.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 benefit of cloud computing is the ability to focus less on those tasks and more on applications and customers.</a:t>
            </a:r>
          </a:p>
        </p:txBody>
      </p:sp>
    </p:spTree>
    <p:extLst>
      <p:ext uri="{BB962C8B-B14F-4D97-AF65-F5344CB8AC3E}">
        <p14:creationId xmlns:p14="http://schemas.microsoft.com/office/powerpoint/2010/main" val="343391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a:t>
            </a:r>
            <a:r>
              <a:rPr lang="en-US" b="0" baseline="0" dirty="0"/>
              <a:t> can stop guessing capacity.</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fontAlgn="base"/>
            <a:r>
              <a:rPr lang="en-US" sz="1200" b="0" i="0" kern="1200" dirty="0">
                <a:solidFill>
                  <a:schemeClr val="tx1"/>
                </a:solidFill>
                <a:effectLst/>
                <a:latin typeface="+mn-lt"/>
                <a:ea typeface="+mn-ea"/>
                <a:cs typeface="+mn-cs"/>
              </a:rPr>
              <a:t>With cloud computing, you don’t have to predict how much infrastructure capacity you will need before deploying an application.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you can launch Amazon EC2 instances when needed, and pay only for the compute time you use. Instead of paying for unused resources or dealing with limited capacity, you can access only the capacity that you need. You can scale in or scale out in response to demand.</a:t>
            </a:r>
          </a:p>
        </p:txBody>
      </p:sp>
    </p:spTree>
    <p:extLst>
      <p:ext uri="{BB962C8B-B14F-4D97-AF65-F5344CB8AC3E}">
        <p14:creationId xmlns:p14="http://schemas.microsoft.com/office/powerpoint/2010/main" val="2452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You</a:t>
            </a:r>
            <a:r>
              <a:rPr lang="en-US" b="0" baseline="0" dirty="0"/>
              <a:t> can benefit</a:t>
            </a:r>
            <a:r>
              <a:rPr lang="en-US" b="0" dirty="0"/>
              <a:t> from massive economies of scale.</a:t>
            </a:r>
          </a:p>
          <a:p>
            <a:pPr fontAlgn="base"/>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using cloud computing, you can achieve a lower variable cost than you can get on your own.</a:t>
            </a:r>
          </a:p>
          <a:p>
            <a:pPr fontAlgn="base"/>
            <a:r>
              <a:rPr lang="en-US" sz="1200" b="0" i="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Because usage from hundreds of thousands of customers can aggregate in the cloud, AWS can achieve higher economies of scale. The economy of scale translates into lower pay-as-you-go prices. </a:t>
            </a:r>
          </a:p>
        </p:txBody>
      </p:sp>
    </p:spTree>
    <p:extLst>
      <p:ext uri="{BB962C8B-B14F-4D97-AF65-F5344CB8AC3E}">
        <p14:creationId xmlns:p14="http://schemas.microsoft.com/office/powerpoint/2010/main" val="84113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You can increase speed and agility.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flexibility of cloud computing makes it easier for you to develop and deploy applications.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flexibility provides you with more time to experiment and innovate.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When computing in data centers, it might take weeks to obtain new resources that you need. In comparison, cloud computing enables you to access new resources in minutes.</a:t>
            </a:r>
          </a:p>
        </p:txBody>
      </p:sp>
    </p:spTree>
    <p:extLst>
      <p:ext uri="{BB962C8B-B14F-4D97-AF65-F5344CB8AC3E}">
        <p14:creationId xmlns:p14="http://schemas.microsoft.com/office/powerpoint/2010/main" val="307821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can 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sz="1200" b="0" i="0" kern="1200" dirty="0">
                <a:solidFill>
                  <a:schemeClr val="tx1"/>
                </a:solidFill>
                <a:effectLst/>
                <a:latin typeface="+mn-lt"/>
                <a:ea typeface="+mn-ea"/>
                <a:cs typeface="+mn-cs"/>
              </a:rPr>
              <a:t>The global footprint of the AWS Cloud enables you to deploy applications to customers around the world quickly, while providing them with low latency. This means that even if you are located in a different part of the world than your customers, customers can access your applications with minimal delays.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Later in this course, you will explore the AWS global infrastructure in greater detail. You will examine some of the services that you can use to deliver content to customers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96384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course, you will explore AWS services in categories such as:</a:t>
            </a:r>
          </a:p>
          <a:p>
            <a:endParaRPr lang="en-US" dirty="0"/>
          </a:p>
          <a:p>
            <a:pPr marL="171450" indent="-171450">
              <a:buFont typeface="Arial" panose="020B0604020202020204" pitchFamily="34" charset="0"/>
              <a:buChar char="•"/>
            </a:pPr>
            <a:r>
              <a:rPr lang="en-US" dirty="0"/>
              <a:t>Compute</a:t>
            </a:r>
          </a:p>
          <a:p>
            <a:pPr marL="171450" indent="-171450">
              <a:buFont typeface="Arial" panose="020B0604020202020204" pitchFamily="34" charset="0"/>
              <a:buChar char="•"/>
            </a:pPr>
            <a:r>
              <a:rPr lang="en-US" dirty="0"/>
              <a:t>Networking and Content Delivery</a:t>
            </a:r>
          </a:p>
          <a:p>
            <a:pPr marL="171450" indent="-171450">
              <a:buFont typeface="Arial" panose="020B0604020202020204" pitchFamily="34" charset="0"/>
              <a:buChar char="•"/>
            </a:pPr>
            <a:r>
              <a:rPr lang="en-US" dirty="0"/>
              <a:t>Storage</a:t>
            </a:r>
          </a:p>
          <a:p>
            <a:pPr marL="171450" indent="-171450">
              <a:buFont typeface="Arial" panose="020B0604020202020204" pitchFamily="34" charset="0"/>
              <a:buChar char="•"/>
            </a:pPr>
            <a:r>
              <a:rPr lang="en-US" dirty="0"/>
              <a:t>Database</a:t>
            </a:r>
          </a:p>
          <a:p>
            <a:pPr marL="171450" indent="-171450">
              <a:buFont typeface="Arial" panose="020B0604020202020204" pitchFamily="34" charset="0"/>
              <a:buChar char="•"/>
            </a:pPr>
            <a:r>
              <a:rPr lang="en-US" dirty="0"/>
              <a:t>Security, Identity, and Compliance</a:t>
            </a:r>
          </a:p>
          <a:p>
            <a:pPr marL="171450" indent="-171450">
              <a:buFont typeface="Arial" panose="020B0604020202020204" pitchFamily="34" charset="0"/>
              <a:buChar char="•"/>
            </a:pPr>
            <a:r>
              <a:rPr lang="en-US" dirty="0"/>
              <a:t>Management and Governance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As you begin to learn about AWS services, consider the features and benefits of a single service in addition to how you can potentially combine the services to offer a solution for your business needs.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suppose that the owners of the coffee shop want to create a new application for customers. They might use the following types of services: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i="0" dirty="0"/>
              <a:t>Database service to store customer information</a:t>
            </a:r>
          </a:p>
          <a:p>
            <a:pPr marL="171450" indent="-171450">
              <a:buFont typeface="Arial" panose="020B0604020202020204" pitchFamily="34" charset="0"/>
              <a:buChar char="•"/>
            </a:pPr>
            <a:r>
              <a:rPr lang="en-US" i="0" dirty="0"/>
              <a:t>Management and governance services to ensure that the application is designed in accordance with AWS best practices</a:t>
            </a:r>
          </a:p>
          <a:p>
            <a:pPr marL="171450" indent="-171450">
              <a:buFont typeface="Arial" panose="020B0604020202020204" pitchFamily="34" charset="0"/>
              <a:buChar char="•"/>
            </a:pPr>
            <a:r>
              <a:rPr lang="en-US" i="0" dirty="0"/>
              <a:t>Networking and content delivery services to </a:t>
            </a:r>
            <a:r>
              <a:rPr lang="en-US" dirty="0"/>
              <a:t>deliver websites and videos to customers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As a reminder, you do not need to know all the services that AWS offers. T</a:t>
            </a:r>
            <a:r>
              <a:rPr lang="en-US" dirty="0"/>
              <a:t>his course focuses on foundational concepts of the AWS Cloud. </a:t>
            </a:r>
          </a:p>
        </p:txBody>
      </p:sp>
    </p:spTree>
    <p:extLst>
      <p:ext uri="{BB962C8B-B14F-4D97-AF65-F5344CB8AC3E}">
        <p14:creationId xmlns:p14="http://schemas.microsoft.com/office/powerpoint/2010/main" val="3492767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There are no notes on this slide.</a:t>
            </a:r>
          </a:p>
        </p:txBody>
      </p:sp>
    </p:spTree>
    <p:extLst>
      <p:ext uri="{BB962C8B-B14F-4D97-AF65-F5344CB8AC3E}">
        <p14:creationId xmlns:p14="http://schemas.microsoft.com/office/powerpoint/2010/main" val="2207559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effectLst/>
                <a:latin typeface="+mn-lt"/>
                <a:ea typeface="+mn-ea"/>
                <a:cs typeface="+mn-cs"/>
              </a:rPr>
              <a:t>In this module, you will learn how to:</a:t>
            </a:r>
          </a:p>
          <a:p>
            <a:pPr fontAlgn="base"/>
            <a:endParaRPr lang="en-US" sz="1200" b="0" i="0" kern="1200" dirty="0">
              <a:effectLst/>
              <a:latin typeface="+mn-lt"/>
              <a:ea typeface="+mn-ea"/>
              <a:cs typeface="+mn-cs"/>
            </a:endParaRPr>
          </a:p>
          <a:p>
            <a:pPr marL="171450" indent="-171450" fontAlgn="base">
              <a:buFont typeface="Arial" panose="020B0604020202020204" pitchFamily="34" charset="0"/>
              <a:buChar char="•"/>
            </a:pPr>
            <a:r>
              <a:rPr lang="en-US" sz="1200" b="0" i="0" kern="1200" dirty="0">
                <a:effectLst/>
                <a:latin typeface="+mn-lt"/>
                <a:ea typeface="+mn-ea"/>
                <a:cs typeface="+mn-cs"/>
              </a:rPr>
              <a:t>Describe three cloud computing deployment models</a:t>
            </a:r>
          </a:p>
          <a:p>
            <a:pPr marL="171450" indent="-171450" fontAlgn="base">
              <a:buFont typeface="Arial" panose="020B0604020202020204" pitchFamily="34" charset="0"/>
              <a:buChar char="•"/>
            </a:pPr>
            <a:r>
              <a:rPr lang="en-US" sz="1200" b="0" i="0" kern="1200" dirty="0">
                <a:effectLst/>
                <a:latin typeface="+mn-lt"/>
                <a:ea typeface="+mn-ea"/>
                <a:cs typeface="+mn-cs"/>
              </a:rPr>
              <a:t>Describe six benefits of cloud computing</a:t>
            </a:r>
          </a:p>
        </p:txBody>
      </p:sp>
    </p:spTree>
    <p:extLst>
      <p:ext uri="{BB962C8B-B14F-4D97-AF65-F5344CB8AC3E}">
        <p14:creationId xmlns:p14="http://schemas.microsoft.com/office/powerpoint/2010/main" val="909385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cloud computing?</a:t>
            </a:r>
          </a:p>
          <a:p>
            <a:endParaRPr lang="en-US" dirty="0"/>
          </a:p>
          <a:p>
            <a:pPr marL="228600" indent="-228600">
              <a:buFont typeface="+mj-lt"/>
              <a:buAutoNum type="alphaUcPeriod"/>
            </a:pPr>
            <a:r>
              <a:rPr lang="en-US" sz="1200" dirty="0"/>
              <a:t>Backing up files that are stored on desktop and mobile devices to prevent data loss</a:t>
            </a:r>
          </a:p>
          <a:p>
            <a:pPr marL="228600" indent="-228600">
              <a:buFont typeface="+mj-lt"/>
              <a:buAutoNum type="alphaUcPeriod"/>
            </a:pPr>
            <a:r>
              <a:rPr lang="en-US" sz="1200" dirty="0"/>
              <a:t>Deploying applications that are connected to an on-premises infrastructure</a:t>
            </a:r>
          </a:p>
          <a:p>
            <a:pPr marL="228600" indent="-228600">
              <a:buFont typeface="+mj-lt"/>
              <a:buAutoNum type="alphaUcPeriod"/>
            </a:pPr>
            <a:r>
              <a:rPr lang="en-US" sz="1200" dirty="0"/>
              <a:t>Using on-demand delivery of IT resources and applications through the internet</a:t>
            </a:r>
          </a:p>
          <a:p>
            <a:pPr marL="228600" indent="-228600">
              <a:buFont typeface="+mj-lt"/>
              <a:buAutoNum type="alphaUcPeriod"/>
            </a:pPr>
            <a:r>
              <a:rPr lang="en-US" sz="1200" dirty="0"/>
              <a:t>Running code without needing to manage or provision servers</a:t>
            </a:r>
          </a:p>
          <a:p>
            <a:endParaRPr lang="en-US" dirty="0"/>
          </a:p>
        </p:txBody>
      </p:sp>
    </p:spTree>
    <p:extLst>
      <p:ext uri="{BB962C8B-B14F-4D97-AF65-F5344CB8AC3E}">
        <p14:creationId xmlns:p14="http://schemas.microsoft.com/office/powerpoint/2010/main" val="1687051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response option is </a:t>
            </a:r>
            <a:r>
              <a:rPr lang="en-US" b="1" dirty="0"/>
              <a:t>C. Using on-demand delivery of IT resources and applications through the internet</a:t>
            </a:r>
            <a:r>
              <a:rPr lang="en-US" b="0" dirty="0"/>
              <a:t>.</a:t>
            </a:r>
            <a:endParaRPr lang="en-US" dirty="0"/>
          </a:p>
          <a:p>
            <a:endParaRPr lang="en-US" dirty="0"/>
          </a:p>
          <a:p>
            <a:r>
              <a:rPr lang="en-US" dirty="0"/>
              <a:t>The other response options are incorrect because:</a:t>
            </a:r>
          </a:p>
          <a:p>
            <a:endParaRPr lang="en-US" dirty="0"/>
          </a:p>
          <a:p>
            <a:r>
              <a:rPr lang="en-US" dirty="0"/>
              <a:t>A.</a:t>
            </a:r>
            <a:r>
              <a:rPr lang="en-US" baseline="0" dirty="0"/>
              <a:t> While </a:t>
            </a:r>
            <a:r>
              <a:rPr lang="en-US" dirty="0"/>
              <a:t>you can back up files to the cloud, this response option does not describe cloud computing as a whole.</a:t>
            </a:r>
          </a:p>
          <a:p>
            <a:endParaRPr lang="en-US" dirty="0"/>
          </a:p>
          <a:p>
            <a:r>
              <a:rPr lang="en-US" dirty="0"/>
              <a:t>B. Response B describes a sample use case for a hybrid cloud deployment. Remember that cloud computing has cloud and on-premises (or private cloud) deployment models.</a:t>
            </a:r>
          </a:p>
          <a:p>
            <a:endParaRPr lang="en-US" dirty="0"/>
          </a:p>
          <a:p>
            <a:r>
              <a:rPr lang="en-US" dirty="0"/>
              <a:t>D. AWS Lambda is an AWS service that lets you run code without needing to manage or provision servers. This description does not describe cloud computing as a whole. AWS Lambda is explained</a:t>
            </a:r>
            <a:r>
              <a:rPr lang="en-US" baseline="0" dirty="0"/>
              <a:t> </a:t>
            </a:r>
            <a:r>
              <a:rPr lang="en-US" dirty="0"/>
              <a:t>in greater detail in the next module.</a:t>
            </a:r>
          </a:p>
          <a:p>
            <a:endParaRPr lang="en-US" dirty="0"/>
          </a:p>
        </p:txBody>
      </p:sp>
    </p:spTree>
    <p:extLst>
      <p:ext uri="{BB962C8B-B14F-4D97-AF65-F5344CB8AC3E}">
        <p14:creationId xmlns:p14="http://schemas.microsoft.com/office/powerpoint/2010/main" val="2301292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another name for on-premises deployment?</a:t>
            </a:r>
          </a:p>
          <a:p>
            <a:endParaRPr lang="en-US" dirty="0"/>
          </a:p>
          <a:p>
            <a:pPr marL="228600" indent="-228600">
              <a:buFont typeface="+mj-lt"/>
              <a:buAutoNum type="alphaUcPeriod"/>
            </a:pPr>
            <a:r>
              <a:rPr lang="en-US" dirty="0"/>
              <a:t>Cloud-based application</a:t>
            </a:r>
          </a:p>
          <a:p>
            <a:pPr marL="228600" indent="-228600">
              <a:buFont typeface="+mj-lt"/>
              <a:buAutoNum type="alphaUcPeriod"/>
            </a:pPr>
            <a:r>
              <a:rPr lang="en-US" dirty="0"/>
              <a:t>Hybrid deployment</a:t>
            </a:r>
          </a:p>
          <a:p>
            <a:pPr marL="228600" indent="-228600">
              <a:buFont typeface="+mj-lt"/>
              <a:buAutoNum type="alphaUcPeriod"/>
            </a:pPr>
            <a:r>
              <a:rPr lang="en-US" dirty="0"/>
              <a:t>Private cloud deployment</a:t>
            </a:r>
          </a:p>
          <a:p>
            <a:pPr marL="228600" indent="-228600">
              <a:buFont typeface="+mj-lt"/>
              <a:buAutoNum type="alphaUcPeriod"/>
            </a:pPr>
            <a:r>
              <a:rPr lang="en-US" dirty="0"/>
              <a:t>AWS Cloud</a:t>
            </a:r>
          </a:p>
        </p:txBody>
      </p:sp>
    </p:spTree>
    <p:extLst>
      <p:ext uri="{BB962C8B-B14F-4D97-AF65-F5344CB8AC3E}">
        <p14:creationId xmlns:p14="http://schemas.microsoft.com/office/powerpoint/2010/main" val="781577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response option is </a:t>
            </a:r>
            <a:r>
              <a:rPr lang="en-US" b="1" dirty="0"/>
              <a:t>C. Private cloud deployment</a:t>
            </a:r>
            <a:r>
              <a:rPr lang="en-US" dirty="0"/>
              <a:t>.</a:t>
            </a:r>
          </a:p>
          <a:p>
            <a:endParaRPr lang="en-US" dirty="0"/>
          </a:p>
          <a:p>
            <a:r>
              <a:rPr lang="en-US" dirty="0"/>
              <a:t>The other response options are incorrect because:</a:t>
            </a:r>
          </a:p>
          <a:p>
            <a:endParaRPr lang="en-US" dirty="0"/>
          </a:p>
          <a:p>
            <a:r>
              <a:rPr lang="en-US" dirty="0"/>
              <a:t>A. Cloud-based applications are fully deployed in the cloud and do not have any parts that run on premises.</a:t>
            </a:r>
          </a:p>
          <a:p>
            <a:endParaRPr lang="en-US" dirty="0"/>
          </a:p>
          <a:p>
            <a:r>
              <a:rPr lang="en-US" dirty="0"/>
              <a:t>B.</a:t>
            </a:r>
            <a:r>
              <a:rPr lang="en-US" baseline="0" dirty="0"/>
              <a:t> </a:t>
            </a:r>
            <a:r>
              <a:rPr lang="en-US" dirty="0"/>
              <a:t>A hybrid deployment connects infrastructure and applications between cloud-based resources and existing resources that are not in the cloud, such as on-premises resources. However, a hybrid deployment is not equivalent to an on-premises deployment, because it involves resources that are located in the cloud.</a:t>
            </a:r>
          </a:p>
          <a:p>
            <a:endParaRPr lang="en-US" dirty="0"/>
          </a:p>
          <a:p>
            <a:r>
              <a:rPr lang="en-US" dirty="0"/>
              <a:t>D – The AWS Cloud offers three cloud deployment models – cloud, hybrid, and on-premises. This response option is incorrect because the AWS Cloud is not equivalent to only on-premises deployment.</a:t>
            </a:r>
          </a:p>
        </p:txBody>
      </p:sp>
    </p:spTree>
    <p:extLst>
      <p:ext uri="{BB962C8B-B14F-4D97-AF65-F5344CB8AC3E}">
        <p14:creationId xmlns:p14="http://schemas.microsoft.com/office/powerpoint/2010/main" val="2920668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scale of cloud computing help you save costs?</a:t>
            </a:r>
          </a:p>
          <a:p>
            <a:endParaRPr lang="en-US" dirty="0"/>
          </a:p>
          <a:p>
            <a:pPr marL="228600" indent="-228600">
              <a:buFont typeface="+mj-lt"/>
              <a:buAutoNum type="alphaUcPeriod"/>
            </a:pPr>
            <a:r>
              <a:rPr lang="en-US" sz="1200" dirty="0"/>
              <a:t>You do not have to invest in technology resources before using them.</a:t>
            </a:r>
          </a:p>
          <a:p>
            <a:pPr marL="228600" indent="-228600">
              <a:buFont typeface="+mj-lt"/>
              <a:buAutoNum type="alphaUcPeriod"/>
            </a:pPr>
            <a:r>
              <a:rPr lang="en-US" sz="1200" dirty="0"/>
              <a:t>The aggregated cloud usage from a large number of customers results in lower pay-as-you-go prices. </a:t>
            </a:r>
          </a:p>
          <a:p>
            <a:pPr marL="228600" indent="-228600">
              <a:buFont typeface="+mj-lt"/>
              <a:buAutoNum type="alphaUcPeriod"/>
            </a:pPr>
            <a:r>
              <a:rPr lang="en-US" sz="1200" dirty="0"/>
              <a:t>Accessing services on-demand helps prevent excess or limited capacity.</a:t>
            </a:r>
          </a:p>
          <a:p>
            <a:pPr marL="228600" indent="-228600">
              <a:buFont typeface="+mj-lt"/>
              <a:buAutoNum type="alphaUcPeriod"/>
            </a:pPr>
            <a:r>
              <a:rPr lang="en-US" sz="1200" dirty="0"/>
              <a:t>You can quickly deploy applications to customers and provide low latency.</a:t>
            </a:r>
          </a:p>
        </p:txBody>
      </p:sp>
    </p:spTree>
    <p:extLst>
      <p:ext uri="{BB962C8B-B14F-4D97-AF65-F5344CB8AC3E}">
        <p14:creationId xmlns:p14="http://schemas.microsoft.com/office/powerpoint/2010/main" val="262147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response option is </a:t>
            </a:r>
            <a:r>
              <a:rPr lang="en-US" b="1" dirty="0"/>
              <a:t>B. The aggregated cloud usage from a large number of customers results in lower pay-as-you-go prices</a:t>
            </a:r>
            <a:r>
              <a:rPr lang="en-US" dirty="0"/>
              <a:t>. </a:t>
            </a:r>
            <a:r>
              <a:rPr lang="en-US" b="0" dirty="0"/>
              <a:t>This answer describes how customers can benefit from massive economies of scale in cloud computing.</a:t>
            </a:r>
            <a:endParaRPr lang="en-US" b="1" dirty="0"/>
          </a:p>
          <a:p>
            <a:endParaRPr lang="en-US" dirty="0"/>
          </a:p>
          <a:p>
            <a:r>
              <a:rPr lang="en-US" dirty="0"/>
              <a:t>The other response options are incorrect because:</a:t>
            </a:r>
          </a:p>
          <a:p>
            <a:endParaRPr lang="en-US" dirty="0"/>
          </a:p>
          <a:p>
            <a:r>
              <a:rPr lang="en-US" dirty="0"/>
              <a:t>A. This option relates to the concept</a:t>
            </a:r>
            <a:r>
              <a:rPr lang="en-US" baseline="0" dirty="0"/>
              <a:t> of “t</a:t>
            </a:r>
            <a:r>
              <a:rPr lang="en-US" i="0" dirty="0"/>
              <a:t>rade upfront expense for variable expense.”</a:t>
            </a:r>
          </a:p>
          <a:p>
            <a:endParaRPr lang="en-US" dirty="0"/>
          </a:p>
          <a:p>
            <a:r>
              <a:rPr lang="en-US" dirty="0"/>
              <a:t>C. This option relates to the concept of “s</a:t>
            </a:r>
            <a:r>
              <a:rPr lang="en-US" i="0" dirty="0"/>
              <a:t>top guessing capacity.”</a:t>
            </a:r>
          </a:p>
          <a:p>
            <a:endParaRPr lang="en-US" dirty="0"/>
          </a:p>
          <a:p>
            <a:r>
              <a:rPr lang="en-US" dirty="0"/>
              <a:t>D. This option relates to the concept of “g</a:t>
            </a:r>
            <a:r>
              <a:rPr lang="en-US" i="0" dirty="0"/>
              <a:t>o global in minutes.”</a:t>
            </a:r>
          </a:p>
        </p:txBody>
      </p:sp>
    </p:spTree>
    <p:extLst>
      <p:ext uri="{BB962C8B-B14F-4D97-AF65-F5344CB8AC3E}">
        <p14:creationId xmlns:p14="http://schemas.microsoft.com/office/powerpoint/2010/main" val="2736435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learned about three cloud computing deployment models:</a:t>
            </a:r>
          </a:p>
          <a:p>
            <a:endParaRPr lang="en-US" dirty="0"/>
          </a:p>
          <a:p>
            <a:pPr marL="171450" indent="-171450">
              <a:buFont typeface="Arial" panose="020B0604020202020204" pitchFamily="34" charset="0"/>
              <a:buChar char="•"/>
            </a:pPr>
            <a:r>
              <a:rPr lang="en-US" dirty="0"/>
              <a:t>Cloud</a:t>
            </a:r>
          </a:p>
          <a:p>
            <a:pPr marL="171450" indent="-171450">
              <a:buFont typeface="Arial" panose="020B0604020202020204" pitchFamily="34" charset="0"/>
              <a:buChar char="•"/>
            </a:pPr>
            <a:r>
              <a:rPr lang="en-US" dirty="0"/>
              <a:t>On premises</a:t>
            </a:r>
          </a:p>
          <a:p>
            <a:pPr marL="171450" indent="-171450">
              <a:buFont typeface="Arial" panose="020B0604020202020204" pitchFamily="34" charset="0"/>
              <a:buChar char="•"/>
            </a:pPr>
            <a:r>
              <a:rPr lang="en-US" dirty="0"/>
              <a:t>Hybrid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also explored six benefits that cloud computing offers: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Trade capital expenses for variable expenses</a:t>
            </a:r>
          </a:p>
          <a:p>
            <a:pPr marL="171450" indent="-171450">
              <a:buFont typeface="Arial" panose="020B0604020202020204" pitchFamily="34" charset="0"/>
              <a:buChar char="•"/>
            </a:pPr>
            <a:r>
              <a:rPr lang="en-US" dirty="0"/>
              <a:t>Stop spending money running and maintaining data centers</a:t>
            </a:r>
          </a:p>
          <a:p>
            <a:pPr marL="171450" indent="-171450">
              <a:buFont typeface="Arial" panose="020B0604020202020204" pitchFamily="34" charset="0"/>
              <a:buChar char="•"/>
            </a:pPr>
            <a:r>
              <a:rPr lang="en-US" dirty="0"/>
              <a:t>Stop guessing capacity</a:t>
            </a:r>
          </a:p>
          <a:p>
            <a:pPr marL="171450" indent="-171450">
              <a:buFont typeface="Arial" panose="020B0604020202020204" pitchFamily="34" charset="0"/>
              <a:buChar char="•"/>
            </a:pPr>
            <a:r>
              <a:rPr lang="en-US" dirty="0"/>
              <a:t>Benefit from massive economies of scale</a:t>
            </a:r>
          </a:p>
          <a:p>
            <a:pPr marL="171450" indent="-171450">
              <a:buFont typeface="Arial" panose="020B0604020202020204" pitchFamily="34" charset="0"/>
              <a:buChar char="•"/>
            </a:pPr>
            <a:r>
              <a:rPr lang="en-US" dirty="0"/>
              <a:t>Increase speed and agility</a:t>
            </a:r>
          </a:p>
          <a:p>
            <a:pPr marL="171450" indent="-171450">
              <a:buFont typeface="Arial" panose="020B0604020202020204" pitchFamily="34" charset="0"/>
              <a:buChar char="•"/>
            </a:pPr>
            <a:r>
              <a:rPr lang="en-US" dirty="0"/>
              <a:t>Go global in minutes</a:t>
            </a:r>
          </a:p>
          <a:p>
            <a:endParaRPr lang="en-US" dirty="0"/>
          </a:p>
          <a:p>
            <a:r>
              <a:rPr lang="en-US" dirty="0"/>
              <a:t>With cloud computing, you can access services on demand, provision computing resources as needed, and save on costs by paying only for what you use. </a:t>
            </a:r>
          </a:p>
          <a:p>
            <a:endParaRPr lang="en-US" dirty="0"/>
          </a:p>
          <a:p>
            <a:r>
              <a:rPr lang="en-US" dirty="0"/>
              <a:t>The next module explores some of the compute services that AWS offers.</a:t>
            </a:r>
          </a:p>
          <a:p>
            <a:endParaRPr lang="en-US" dirty="0"/>
          </a:p>
          <a:p>
            <a:endParaRPr lang="en-US" dirty="0"/>
          </a:p>
        </p:txBody>
      </p:sp>
    </p:spTree>
    <p:extLst>
      <p:ext uri="{BB962C8B-B14F-4D97-AF65-F5344CB8AC3E}">
        <p14:creationId xmlns:p14="http://schemas.microsoft.com/office/powerpoint/2010/main" val="233090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course, you will learn essential information about the breadth and depth of Amazon Web Services (AWS) offerings, and how AWS products</a:t>
            </a:r>
            <a:r>
              <a:rPr lang="en-US" baseline="0" dirty="0"/>
              <a:t> and </a:t>
            </a:r>
            <a:r>
              <a:rPr lang="en-US" dirty="0"/>
              <a:t>services can benefit companies. To help you understand some of these pieces, you will examine them through the metaphor of a coffee shop.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all modern computing centers around a basic client-server model, which uses transactions similar to coffee shop transactions.</a:t>
            </a:r>
            <a:r>
              <a:rPr lang="en-US" baseline="0" dirty="0"/>
              <a:t> </a:t>
            </a:r>
            <a:r>
              <a:rPr lang="en-US" dirty="0"/>
              <a:t>In</a:t>
            </a:r>
            <a:r>
              <a:rPr lang="en-US" baseline="0" dirty="0"/>
              <a:t> a coffee shop, a</a:t>
            </a:r>
            <a:r>
              <a:rPr lang="en-US" dirty="0"/>
              <a:t> customer makes a request for a cup of coffee. This request is fulfilled when the barista prepares the order and provides it to the customer.</a:t>
            </a:r>
          </a:p>
          <a:p>
            <a:endParaRPr lang="en-US" dirty="0"/>
          </a:p>
        </p:txBody>
      </p:sp>
    </p:spTree>
    <p:extLst>
      <p:ext uri="{BB962C8B-B14F-4D97-AF65-F5344CB8AC3E}">
        <p14:creationId xmlns:p14="http://schemas.microsoft.com/office/powerpoint/2010/main" val="311439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 computing, the “customer” is the client.</a:t>
            </a:r>
            <a:r>
              <a:rPr lang="en-US" sz="1200" b="0" i="0" kern="1200" baseline="0" dirty="0">
                <a:solidFill>
                  <a:schemeClr val="tx1"/>
                </a:solidFill>
                <a:effectLst/>
                <a:latin typeface="+mn-lt"/>
                <a:ea typeface="+mn-ea"/>
                <a:cs typeface="+mn-cs"/>
              </a:rPr>
              <a:t> A client </a:t>
            </a:r>
            <a:r>
              <a:rPr lang="en-US" sz="1200" b="0" i="0" kern="1200" dirty="0">
                <a:solidFill>
                  <a:schemeClr val="tx1"/>
                </a:solidFill>
                <a:effectLst/>
                <a:latin typeface="+mn-lt"/>
                <a:ea typeface="+mn-ea"/>
                <a:cs typeface="+mn-cs"/>
              </a:rPr>
              <a:t>can be a web browser or desktop application that a person interacts with to make a request to a computer server. The server </a:t>
            </a:r>
            <a:r>
              <a:rPr lang="en-US" sz="1200" b="0" i="0" kern="1200" baseline="0" dirty="0">
                <a:solidFill>
                  <a:schemeClr val="tx1"/>
                </a:solidFill>
                <a:effectLst/>
                <a:latin typeface="+mn-lt"/>
                <a:ea typeface="+mn-ea"/>
                <a:cs typeface="+mn-cs"/>
              </a:rPr>
              <a:t>is like the “barista” in the coffee shop.</a:t>
            </a:r>
            <a:r>
              <a:rPr lang="en-US" sz="1200" b="0" i="0" kern="1200" dirty="0">
                <a:solidFill>
                  <a:schemeClr val="tx1"/>
                </a:solidFill>
                <a:effectLst/>
                <a:latin typeface="+mn-lt"/>
                <a:ea typeface="+mn-ea"/>
                <a:cs typeface="+mn-cs"/>
              </a:rPr>
              <a:t> A server can be a service like Amazon Elastic Compute Cloud (Amazon EC2), a type of virtual server.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suppose that a client requests a coffee order, coupons,</a:t>
            </a:r>
            <a:r>
              <a:rPr lang="en-US" sz="1200" b="0" i="0" kern="1200" baseline="0" dirty="0">
                <a:solidFill>
                  <a:schemeClr val="tx1"/>
                </a:solidFill>
                <a:effectLst/>
                <a:latin typeface="+mn-lt"/>
                <a:ea typeface="+mn-ea"/>
                <a:cs typeface="+mn-cs"/>
              </a:rPr>
              <a:t> promotions, and so on. </a:t>
            </a:r>
            <a:r>
              <a:rPr lang="en-US" sz="1200" b="0" i="0" kern="1200" dirty="0">
                <a:solidFill>
                  <a:schemeClr val="tx1"/>
                </a:solidFill>
                <a:effectLst/>
                <a:latin typeface="+mn-lt"/>
                <a:ea typeface="+mn-ea"/>
                <a:cs typeface="+mn-cs"/>
              </a:rPr>
              <a:t>The server evaluates the request and fulfills it by returning the information to the client.</a:t>
            </a:r>
          </a:p>
        </p:txBody>
      </p:sp>
    </p:spTree>
    <p:extLst>
      <p:ext uri="{BB962C8B-B14F-4D97-AF65-F5344CB8AC3E}">
        <p14:creationId xmlns:p14="http://schemas.microsoft.com/office/powerpoint/2010/main" val="297995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client-server model enables</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cloud computing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Cloud computing refers to the on-demand delivery of IT resources and applications through the internet.</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cloud computing, you don’t need to make large upfront investments in hardware, or spend time and resources managing hardware. Instead, you can provision exactly the right type and size of computing resources that you need to power your newest idea or operate your IT department. You can access as many resources as you need, and pay only for what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course begins by exploring principles and benefits of cloud computing. Then, you will examine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variety of AWS services that can be used for creating cloud-based applications and solutions.</a:t>
            </a:r>
            <a:endParaRPr lang="en-US" dirty="0"/>
          </a:p>
          <a:p>
            <a:endParaRPr lang="en-US" dirty="0"/>
          </a:p>
        </p:txBody>
      </p:sp>
    </p:spTree>
    <p:extLst>
      <p:ext uri="{BB962C8B-B14F-4D97-AF65-F5344CB8AC3E}">
        <p14:creationId xmlns:p14="http://schemas.microsoft.com/office/powerpoint/2010/main" val="907881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effectLst/>
                <a:latin typeface="+mn-lt"/>
                <a:ea typeface="+mn-ea"/>
                <a:cs typeface="+mn-cs"/>
              </a:rPr>
              <a:t>When selecting a cloud deployment strategy, a company must consider factors such as required cloud application components, preferred resource management tools, and legacy IT infrastructure requirements.</a:t>
            </a:r>
          </a:p>
          <a:p>
            <a:pPr fontAlgn="base"/>
            <a:endParaRPr lang="en-US" sz="1200" b="0" i="0" kern="1200" dirty="0">
              <a:effectLst/>
              <a:latin typeface="+mn-lt"/>
              <a:ea typeface="+mn-ea"/>
              <a:cs typeface="+mn-cs"/>
            </a:endParaRPr>
          </a:p>
          <a:p>
            <a:pPr fontAlgn="base"/>
            <a:r>
              <a:rPr lang="en-US" sz="1200" b="0" i="0" kern="1200" dirty="0">
                <a:effectLst/>
                <a:latin typeface="+mn-lt"/>
                <a:ea typeface="+mn-ea"/>
                <a:cs typeface="+mn-cs"/>
              </a:rPr>
              <a:t>The three cloud computing deployment models are cloud-based, on-premises, and hybrid</a:t>
            </a:r>
            <a:r>
              <a:rPr lang="en-US" sz="1200" b="0" i="0" kern="1200" baseline="0" dirty="0">
                <a:effectLst/>
                <a:latin typeface="+mn-lt"/>
                <a:ea typeface="+mn-ea"/>
                <a:cs typeface="+mn-cs"/>
              </a:rPr>
              <a:t> deployments.</a:t>
            </a:r>
            <a:endParaRPr lang="en-US" sz="1200" b="0" i="0" kern="1200" dirty="0">
              <a:effectLst/>
              <a:latin typeface="+mn-lt"/>
              <a:ea typeface="+mn-ea"/>
              <a:cs typeface="+mn-cs"/>
            </a:endParaRPr>
          </a:p>
        </p:txBody>
      </p:sp>
    </p:spTree>
    <p:extLst>
      <p:ext uri="{BB962C8B-B14F-4D97-AF65-F5344CB8AC3E}">
        <p14:creationId xmlns:p14="http://schemas.microsoft.com/office/powerpoint/2010/main" val="154263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 a </a:t>
            </a:r>
            <a:r>
              <a:rPr lang="en-US" sz="1200" b="1" i="0" kern="1200" dirty="0">
                <a:solidFill>
                  <a:schemeClr val="tx1"/>
                </a:solidFill>
                <a:effectLst/>
                <a:latin typeface="+mn-lt"/>
                <a:ea typeface="+mn-ea"/>
                <a:cs typeface="+mn-cs"/>
              </a:rPr>
              <a:t>cloud-based deployment</a:t>
            </a:r>
            <a:r>
              <a:rPr lang="en-US" sz="1200" b="0" i="0" kern="1200" dirty="0">
                <a:solidFill>
                  <a:schemeClr val="tx1"/>
                </a:solidFill>
                <a:effectLst/>
                <a:latin typeface="+mn-lt"/>
                <a:ea typeface="+mn-ea"/>
                <a:cs typeface="+mn-cs"/>
              </a:rPr>
              <a:t> model, you can migrate existing applications to the cloud, or you can design and build new applications in the cloud. You can build the applications on low-level infrastructure that requires your IT staff to manage them. Or, you can build them using higher-level services that reduce the management, architecting, and scaling requirements of the core infrastructure.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a company might create an application consisting of virtual servers, databases, and networking components that are fully based in the cloud. This would reduce the company’s management, architecting, and scaling</a:t>
            </a:r>
            <a:r>
              <a:rPr lang="en-US" sz="1200" b="0" i="0" kern="1200" baseline="0" dirty="0">
                <a:solidFill>
                  <a:schemeClr val="tx1"/>
                </a:solidFill>
                <a:effectLst/>
                <a:latin typeface="+mn-lt"/>
                <a:ea typeface="+mn-ea"/>
                <a:cs typeface="+mn-cs"/>
              </a:rPr>
              <a:t> requirements.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148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cloud computing deployment model is </a:t>
            </a:r>
            <a:r>
              <a:rPr lang="en-US" b="1" i="0" dirty="0"/>
              <a:t>on-premises</a:t>
            </a:r>
            <a:r>
              <a:rPr lang="en-US" b="1" dirty="0"/>
              <a:t> deployment</a:t>
            </a:r>
            <a:r>
              <a:rPr lang="en-US" dirty="0"/>
              <a:t>. </a:t>
            </a:r>
          </a:p>
          <a:p>
            <a:endParaRPr lang="en-US" dirty="0"/>
          </a:p>
          <a:p>
            <a:pPr fontAlgn="base"/>
            <a:r>
              <a:rPr lang="en-US" sz="1200" b="0" i="0" kern="1200" dirty="0">
                <a:solidFill>
                  <a:schemeClr val="tx1"/>
                </a:solidFill>
                <a:effectLst/>
                <a:latin typeface="+mn-lt"/>
                <a:ea typeface="+mn-ea"/>
                <a:cs typeface="+mn-cs"/>
              </a:rPr>
              <a:t>This is also known as a private cloud deployment. In this model, resources are deployed on premises by using virtualization and resource-management tools.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you might have applications that run in your on-premises data center. While this model is like a legacy IT infrastructure, its incorporation of application management and virtualization technologies can help increase resource usage.</a:t>
            </a:r>
          </a:p>
        </p:txBody>
      </p:sp>
    </p:spTree>
    <p:extLst>
      <p:ext uri="{BB962C8B-B14F-4D97-AF65-F5344CB8AC3E}">
        <p14:creationId xmlns:p14="http://schemas.microsoft.com/office/powerpoint/2010/main" val="1380638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cloud computing deployment model is </a:t>
            </a:r>
            <a:r>
              <a:rPr lang="en-US" b="1" i="0" dirty="0"/>
              <a:t>hybrid</a:t>
            </a:r>
            <a:r>
              <a:rPr lang="en-US" b="1" dirty="0"/>
              <a:t> deployment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sz="1200" b="0" i="0" kern="1200" dirty="0">
                <a:solidFill>
                  <a:schemeClr val="tx1"/>
                </a:solidFill>
                <a:effectLst/>
                <a:latin typeface="+mn-lt"/>
                <a:ea typeface="+mn-ea"/>
                <a:cs typeface="+mn-cs"/>
              </a:rPr>
              <a:t>In a hybrid deployment, cloud-based resources are connected to an on-premises infrastructure. You might want to use this approach in a number of situations. For example, you might have legacy applications that are better maintained on premises, or government regulations require your business to keep certain records on premises.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Suppose that a company wants to use cloud services that can automate batch data processing and analytics. However, the company has several legacy applications that are more suitable on premises and will not be migrated to the cloud. With a hybrid deployment, the company could keep the legacy applications on premises, and use the data and analytics services that run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you have a general understanding of cloud computing, you will explore AWS Cloud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53989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pic>
        <p:nvPicPr>
          <p:cNvPr id="9" name="Picture 8">
            <a:extLst>
              <a:ext uri="{FF2B5EF4-FFF2-40B4-BE49-F238E27FC236}">
                <a16:creationId xmlns:a16="http://schemas.microsoft.com/office/drawing/2014/main" id="{65773DE8-A996-034F-B75D-51D5ACFED07E}"/>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6" name="Table Placeholder 5"/>
          <p:cNvSpPr>
            <a:spLocks noGrp="1"/>
          </p:cNvSpPr>
          <p:nvPr>
            <p:ph type="tbl" sz="quarter" idx="13" hasCustomPrompt="1"/>
          </p:nvPr>
        </p:nvSpPr>
        <p:spPr>
          <a:xfrm>
            <a:off x="425196" y="1783718"/>
            <a:ext cx="11347704" cy="393192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b="0" i="0" u="none" strike="noStrike" dirty="0">
                <a:effectLst/>
                <a:latin typeface="Amazon Ember Light" panose="020B0403020204020204" pitchFamily="34" charset="0"/>
              </a:rPr>
              <a:t>Edit Master table layout</a:t>
            </a:r>
            <a:endParaRPr lang="en-US" sz="1800" b="0" i="0" u="none" strike="noStrike" dirty="0">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userDrawn="1"/>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pic>
        <p:nvPicPr>
          <p:cNvPr id="7" name="Picture 6">
            <a:extLst>
              <a:ext uri="{FF2B5EF4-FFF2-40B4-BE49-F238E27FC236}">
                <a16:creationId xmlns:a16="http://schemas.microsoft.com/office/drawing/2014/main" id="{C64AE505-226A-7C43-A554-8CB1590043A4}"/>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600">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600">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21" name="TextBox 20"/>
          <p:cNvSpPr txBox="1"/>
          <p:nvPr userDrawn="1"/>
        </p:nvSpPr>
        <p:spPr>
          <a:xfrm>
            <a:off x="8171365" y="5105029"/>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609601" y="2701346"/>
            <a:ext cx="10475057" cy="727655"/>
          </a:xfrm>
          <a:prstGeom prst="rect">
            <a:avLst/>
          </a:prstGeom>
        </p:spPr>
        <p:txBody>
          <a:bodyPr/>
          <a:lstStyle>
            <a:lvl1pPr>
              <a:defRPr sz="4267"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1" y="2701345"/>
            <a:ext cx="373039" cy="72765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925332295"/>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2021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userDrawn="1"/>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91193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79" r:id="rId9"/>
    <p:sldLayoutId id="2147483661" r:id="rId10"/>
    <p:sldLayoutId id="2147483653" r:id="rId11"/>
    <p:sldLayoutId id="2147483671" r:id="rId12"/>
    <p:sldLayoutId id="2147483657" r:id="rId13"/>
    <p:sldLayoutId id="2147483658" r:id="rId14"/>
    <p:sldLayoutId id="2147483659" r:id="rId15"/>
    <p:sldLayoutId id="2147483678" r:id="rId16"/>
    <p:sldLayoutId id="2147483668" r:id="rId17"/>
    <p:sldLayoutId id="2147483672" r:id="rId18"/>
    <p:sldLayoutId id="2147483665" r:id="rId19"/>
    <p:sldLayoutId id="2147483677" r:id="rId20"/>
    <p:sldLayoutId id="2147483669" r:id="rId21"/>
    <p:sldLayoutId id="2147483660" r:id="rId22"/>
    <p:sldLayoutId id="214748368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2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 Id="rId5" Type="http://schemas.openxmlformats.org/officeDocument/2006/relationships/image" Target="../media/image2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notesSlide" Target="../notesSlides/notesSlide18.xml"/><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4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image" Target="../media/image16.svg"/><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17.xml"/><Relationship Id="rId1" Type="http://schemas.openxmlformats.org/officeDocument/2006/relationships/tags" Target="../tags/tag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F304-BE7B-7643-B66B-D85340BC5DBB}"/>
              </a:ext>
            </a:extLst>
          </p:cNvPr>
          <p:cNvSpPr>
            <a:spLocks noGrp="1"/>
          </p:cNvSpPr>
          <p:nvPr>
            <p:ph type="title"/>
          </p:nvPr>
        </p:nvSpPr>
        <p:spPr/>
        <p:txBody>
          <a:bodyPr/>
          <a:lstStyle/>
          <a:p>
            <a:br>
              <a:rPr lang="en-US" dirty="0">
                <a:latin typeface="+mj-lt"/>
              </a:rPr>
            </a:br>
            <a:r>
              <a:rPr lang="en-US" dirty="0">
                <a:latin typeface="+mj-lt"/>
              </a:rPr>
              <a:t>Introduction to Amazon Web Services</a:t>
            </a:r>
          </a:p>
        </p:txBody>
      </p:sp>
      <p:sp>
        <p:nvSpPr>
          <p:cNvPr id="3" name="Text Placeholder 2"/>
          <p:cNvSpPr>
            <a:spLocks noGrp="1"/>
          </p:cNvSpPr>
          <p:nvPr>
            <p:ph type="body" sz="quarter" idx="10"/>
          </p:nvPr>
        </p:nvSpPr>
        <p:spPr/>
        <p:txBody>
          <a:bodyPr/>
          <a:lstStyle/>
          <a:p>
            <a:r>
              <a:rPr lang="en-US" dirty="0"/>
              <a:t>Module 1</a:t>
            </a:r>
          </a:p>
        </p:txBody>
      </p:sp>
    </p:spTree>
    <p:custDataLst>
      <p:tags r:id="rId1"/>
    </p:custDataLst>
    <p:extLst>
      <p:ext uri="{BB962C8B-B14F-4D97-AF65-F5344CB8AC3E}">
        <p14:creationId xmlns:p14="http://schemas.microsoft.com/office/powerpoint/2010/main" val="3359980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336E-284A-504A-92A9-E59D221685BA}"/>
              </a:ext>
            </a:extLst>
          </p:cNvPr>
          <p:cNvSpPr>
            <a:spLocks noGrp="1"/>
          </p:cNvSpPr>
          <p:nvPr>
            <p:ph type="title"/>
          </p:nvPr>
        </p:nvSpPr>
        <p:spPr/>
        <p:txBody>
          <a:bodyPr/>
          <a:lstStyle/>
          <a:p>
            <a:r>
              <a:rPr lang="en-US" dirty="0"/>
              <a:t>AWS Cloud</a:t>
            </a:r>
          </a:p>
        </p:txBody>
      </p:sp>
      <p:sp>
        <p:nvSpPr>
          <p:cNvPr id="6" name="Slide Number Placeholder 3">
            <a:extLst>
              <a:ext uri="{FF2B5EF4-FFF2-40B4-BE49-F238E27FC236}">
                <a16:creationId xmlns:a16="http://schemas.microsoft.com/office/drawing/2014/main" id="{085C6089-56EC-8B46-9F7B-573CD895E139}"/>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10</a:t>
            </a:fld>
            <a:endParaRPr lang="en-US" dirty="0"/>
          </a:p>
        </p:txBody>
      </p:sp>
      <p:sp>
        <p:nvSpPr>
          <p:cNvPr id="9" name="Footer Placeholder 4">
            <a:extLst>
              <a:ext uri="{FF2B5EF4-FFF2-40B4-BE49-F238E27FC236}">
                <a16:creationId xmlns:a16="http://schemas.microsoft.com/office/drawing/2014/main" id="{DD3F5D53-9A8E-2F48-B93D-DAD218E2C840}"/>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pic>
        <p:nvPicPr>
          <p:cNvPr id="10" name="Picture 9">
            <a:extLst>
              <a:ext uri="{FF2B5EF4-FFF2-40B4-BE49-F238E27FC236}">
                <a16:creationId xmlns:a16="http://schemas.microsoft.com/office/drawing/2014/main" id="{38C8EC7B-E4E1-5142-AAC4-B1B7578D6A6E}"/>
              </a:ext>
            </a:extLst>
          </p:cNvPr>
          <p:cNvPicPr>
            <a:picLocks noChangeAspect="1"/>
          </p:cNvPicPr>
          <p:nvPr/>
        </p:nvPicPr>
        <p:blipFill>
          <a:blip r:embed="rId4"/>
          <a:stretch>
            <a:fillRect/>
          </a:stretch>
        </p:blipFill>
        <p:spPr>
          <a:xfrm>
            <a:off x="1369314" y="1258811"/>
            <a:ext cx="9453372" cy="5097539"/>
          </a:xfrm>
          <a:prstGeom prst="rect">
            <a:avLst/>
          </a:prstGeom>
        </p:spPr>
      </p:pic>
    </p:spTree>
    <p:custDataLst>
      <p:tags r:id="rId1"/>
    </p:custDataLst>
    <p:extLst>
      <p:ext uri="{BB962C8B-B14F-4D97-AF65-F5344CB8AC3E}">
        <p14:creationId xmlns:p14="http://schemas.microsoft.com/office/powerpoint/2010/main" val="556104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DA3E-11B4-0C44-BBA9-493E2E1B3972}"/>
              </a:ext>
            </a:extLst>
          </p:cNvPr>
          <p:cNvSpPr>
            <a:spLocks noGrp="1"/>
          </p:cNvSpPr>
          <p:nvPr>
            <p:ph type="title"/>
          </p:nvPr>
        </p:nvSpPr>
        <p:spPr/>
        <p:txBody>
          <a:bodyPr/>
          <a:lstStyle/>
          <a:p>
            <a:r>
              <a:rPr lang="en-US" dirty="0"/>
              <a:t>Cloud computing benefits</a:t>
            </a:r>
          </a:p>
        </p:txBody>
      </p:sp>
      <p:sp>
        <p:nvSpPr>
          <p:cNvPr id="6" name="Footer Placeholder 4">
            <a:extLst>
              <a:ext uri="{FF2B5EF4-FFF2-40B4-BE49-F238E27FC236}">
                <a16:creationId xmlns:a16="http://schemas.microsoft.com/office/drawing/2014/main" id="{76B61EC3-F792-6845-9B25-E19B508BBE74}"/>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7276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EE44-3492-CA40-95C8-96EB718B3239}"/>
              </a:ext>
            </a:extLst>
          </p:cNvPr>
          <p:cNvSpPr>
            <a:spLocks noGrp="1"/>
          </p:cNvSpPr>
          <p:nvPr>
            <p:ph type="title"/>
          </p:nvPr>
        </p:nvSpPr>
        <p:spPr/>
        <p:txBody>
          <a:bodyPr/>
          <a:lstStyle/>
          <a:p>
            <a:r>
              <a:rPr lang="en-US" dirty="0"/>
              <a:t>Variable expenses</a:t>
            </a:r>
          </a:p>
        </p:txBody>
      </p:sp>
      <p:sp>
        <p:nvSpPr>
          <p:cNvPr id="6" name="Rounded Rectangle 5">
            <a:extLst>
              <a:ext uri="{FF2B5EF4-FFF2-40B4-BE49-F238E27FC236}">
                <a16:creationId xmlns:a16="http://schemas.microsoft.com/office/drawing/2014/main" id="{426D9170-BE2B-5D4C-9D44-28345B2CFC71}"/>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8" name="TextBox 7">
            <a:extLst>
              <a:ext uri="{FF2B5EF4-FFF2-40B4-BE49-F238E27FC236}">
                <a16:creationId xmlns:a16="http://schemas.microsoft.com/office/drawing/2014/main" id="{5731A11E-E8D2-6740-BB4E-4BC60BDBADC4}"/>
              </a:ext>
            </a:extLst>
          </p:cNvPr>
          <p:cNvSpPr txBox="1"/>
          <p:nvPr/>
        </p:nvSpPr>
        <p:spPr>
          <a:xfrm>
            <a:off x="1765383" y="1739593"/>
            <a:ext cx="3049233"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panose="020B0603020204020204" pitchFamily="34" charset="0"/>
              </a:rPr>
              <a:t>Upfront expenses</a:t>
            </a:r>
          </a:p>
        </p:txBody>
      </p:sp>
      <p:sp>
        <p:nvSpPr>
          <p:cNvPr id="9" name="TextBox 8">
            <a:extLst>
              <a:ext uri="{FF2B5EF4-FFF2-40B4-BE49-F238E27FC236}">
                <a16:creationId xmlns:a16="http://schemas.microsoft.com/office/drawing/2014/main" id="{24F405D6-C826-844B-8EAD-9D455C68B68F}"/>
              </a:ext>
            </a:extLst>
          </p:cNvPr>
          <p:cNvSpPr txBox="1"/>
          <p:nvPr/>
        </p:nvSpPr>
        <p:spPr>
          <a:xfrm>
            <a:off x="1244666" y="4548737"/>
            <a:ext cx="3935174" cy="1200329"/>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Invest in technology resources before using them</a:t>
            </a:r>
          </a:p>
        </p:txBody>
      </p:sp>
      <p:sp>
        <p:nvSpPr>
          <p:cNvPr id="10" name="Rounded Rectangle 9">
            <a:extLst>
              <a:ext uri="{FF2B5EF4-FFF2-40B4-BE49-F238E27FC236}">
                <a16:creationId xmlns:a16="http://schemas.microsoft.com/office/drawing/2014/main" id="{C270CD37-E2D9-7A44-865A-2B2F32A65CBB}"/>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2" name="TextBox 11">
            <a:extLst>
              <a:ext uri="{FF2B5EF4-FFF2-40B4-BE49-F238E27FC236}">
                <a16:creationId xmlns:a16="http://schemas.microsoft.com/office/drawing/2014/main" id="{81CFA1E1-65FF-2746-A3D9-454C4C4CB29F}"/>
              </a:ext>
            </a:extLst>
          </p:cNvPr>
          <p:cNvSpPr txBox="1"/>
          <p:nvPr/>
        </p:nvSpPr>
        <p:spPr>
          <a:xfrm>
            <a:off x="7510434" y="1691956"/>
            <a:ext cx="3094117"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Variable expenses</a:t>
            </a:r>
          </a:p>
        </p:txBody>
      </p:sp>
      <p:sp>
        <p:nvSpPr>
          <p:cNvPr id="13" name="TextBox 12">
            <a:extLst>
              <a:ext uri="{FF2B5EF4-FFF2-40B4-BE49-F238E27FC236}">
                <a16:creationId xmlns:a16="http://schemas.microsoft.com/office/drawing/2014/main" id="{543095AB-AD61-D046-83D0-94C2B150607C}"/>
              </a:ext>
            </a:extLst>
          </p:cNvPr>
          <p:cNvSpPr txBox="1"/>
          <p:nvPr/>
        </p:nvSpPr>
        <p:spPr>
          <a:xfrm>
            <a:off x="7012159" y="4918069"/>
            <a:ext cx="3935174" cy="461665"/>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Pay only for what you use</a:t>
            </a:r>
          </a:p>
        </p:txBody>
      </p:sp>
      <p:pic>
        <p:nvPicPr>
          <p:cNvPr id="15" name="Picture 14">
            <a:extLst>
              <a:ext uri="{FF2B5EF4-FFF2-40B4-BE49-F238E27FC236}">
                <a16:creationId xmlns:a16="http://schemas.microsoft.com/office/drawing/2014/main" id="{2DF76878-81F4-B646-BA8D-2DFBD018E53F}"/>
              </a:ext>
            </a:extLst>
          </p:cNvPr>
          <p:cNvPicPr>
            <a:picLocks noChangeAspect="1"/>
          </p:cNvPicPr>
          <p:nvPr/>
        </p:nvPicPr>
        <p:blipFill>
          <a:blip r:embed="rId4"/>
          <a:stretch>
            <a:fillRect/>
          </a:stretch>
        </p:blipFill>
        <p:spPr>
          <a:xfrm>
            <a:off x="2377075" y="2395237"/>
            <a:ext cx="1670357" cy="2034544"/>
          </a:xfrm>
          <a:prstGeom prst="rect">
            <a:avLst/>
          </a:prstGeom>
        </p:spPr>
      </p:pic>
      <p:pic>
        <p:nvPicPr>
          <p:cNvPr id="17" name="Picture 16">
            <a:extLst>
              <a:ext uri="{FF2B5EF4-FFF2-40B4-BE49-F238E27FC236}">
                <a16:creationId xmlns:a16="http://schemas.microsoft.com/office/drawing/2014/main" id="{DF9895B9-25D4-C048-BE28-993EBCCCA8FB}"/>
              </a:ext>
            </a:extLst>
          </p:cNvPr>
          <p:cNvPicPr>
            <a:picLocks noChangeAspect="1"/>
          </p:cNvPicPr>
          <p:nvPr/>
        </p:nvPicPr>
        <p:blipFill>
          <a:blip r:embed="rId5"/>
          <a:stretch>
            <a:fillRect/>
          </a:stretch>
        </p:blipFill>
        <p:spPr>
          <a:xfrm>
            <a:off x="7858688" y="2489812"/>
            <a:ext cx="2242117" cy="2093819"/>
          </a:xfrm>
          <a:prstGeom prst="rect">
            <a:avLst/>
          </a:prstGeom>
        </p:spPr>
      </p:pic>
      <p:sp>
        <p:nvSpPr>
          <p:cNvPr id="14" name="Slide Number Placeholder 3">
            <a:extLst>
              <a:ext uri="{FF2B5EF4-FFF2-40B4-BE49-F238E27FC236}">
                <a16:creationId xmlns:a16="http://schemas.microsoft.com/office/drawing/2014/main" id="{3F46BB9F-5AF5-354F-8BFF-6C259458FC16}"/>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12</a:t>
            </a:fld>
            <a:endParaRPr lang="en-US" dirty="0"/>
          </a:p>
        </p:txBody>
      </p:sp>
      <p:sp>
        <p:nvSpPr>
          <p:cNvPr id="18" name="Footer Placeholder 4">
            <a:extLst>
              <a:ext uri="{FF2B5EF4-FFF2-40B4-BE49-F238E27FC236}">
                <a16:creationId xmlns:a16="http://schemas.microsoft.com/office/drawing/2014/main" id="{31B3D079-665E-1149-90C3-3BFC5767A3B1}"/>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40087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5DDB-4533-BD40-9BE2-1EB5DC3D65EE}"/>
              </a:ext>
            </a:extLst>
          </p:cNvPr>
          <p:cNvSpPr>
            <a:spLocks noGrp="1"/>
          </p:cNvSpPr>
          <p:nvPr>
            <p:ph type="title"/>
          </p:nvPr>
        </p:nvSpPr>
        <p:spPr>
          <a:xfrm>
            <a:off x="474754" y="365125"/>
            <a:ext cx="9034272" cy="474119"/>
          </a:xfrm>
        </p:spPr>
        <p:txBody>
          <a:bodyPr/>
          <a:lstStyle/>
          <a:p>
            <a:r>
              <a:rPr lang="en-US" dirty="0"/>
              <a:t>Cost optimization</a:t>
            </a:r>
          </a:p>
        </p:txBody>
      </p:sp>
      <p:sp>
        <p:nvSpPr>
          <p:cNvPr id="6" name="Rounded Rectangle 5">
            <a:extLst>
              <a:ext uri="{FF2B5EF4-FFF2-40B4-BE49-F238E27FC236}">
                <a16:creationId xmlns:a16="http://schemas.microsoft.com/office/drawing/2014/main" id="{6ECB7B0B-1917-1F4F-9F90-B053A54D0D1A}"/>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7" name="Rounded Rectangle 6">
            <a:extLst>
              <a:ext uri="{FF2B5EF4-FFF2-40B4-BE49-F238E27FC236}">
                <a16:creationId xmlns:a16="http://schemas.microsoft.com/office/drawing/2014/main" id="{B58C49CB-12FF-CC44-9D3E-F31F04CAA135}"/>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pic>
        <p:nvPicPr>
          <p:cNvPr id="8" name="Picture 7">
            <a:extLst>
              <a:ext uri="{FF2B5EF4-FFF2-40B4-BE49-F238E27FC236}">
                <a16:creationId xmlns:a16="http://schemas.microsoft.com/office/drawing/2014/main" id="{9ECB0B78-0B5D-F244-A51C-EAC483D50163}"/>
              </a:ext>
            </a:extLst>
          </p:cNvPr>
          <p:cNvPicPr>
            <a:picLocks noChangeAspect="1"/>
          </p:cNvPicPr>
          <p:nvPr/>
        </p:nvPicPr>
        <p:blipFill>
          <a:blip r:embed="rId4"/>
          <a:stretch>
            <a:fillRect/>
          </a:stretch>
        </p:blipFill>
        <p:spPr>
          <a:xfrm>
            <a:off x="1432616" y="1822730"/>
            <a:ext cx="3559275" cy="2557746"/>
          </a:xfrm>
          <a:prstGeom prst="rect">
            <a:avLst/>
          </a:prstGeom>
        </p:spPr>
      </p:pic>
      <p:sp>
        <p:nvSpPr>
          <p:cNvPr id="9" name="TextBox 8">
            <a:extLst>
              <a:ext uri="{FF2B5EF4-FFF2-40B4-BE49-F238E27FC236}">
                <a16:creationId xmlns:a16="http://schemas.microsoft.com/office/drawing/2014/main" id="{27414DCC-4780-8943-9524-A0813D634DCD}"/>
              </a:ext>
            </a:extLst>
          </p:cNvPr>
          <p:cNvSpPr txBox="1"/>
          <p:nvPr/>
        </p:nvSpPr>
        <p:spPr>
          <a:xfrm>
            <a:off x="1244666" y="4380476"/>
            <a:ext cx="3935174" cy="461665"/>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Run data centers</a:t>
            </a:r>
          </a:p>
        </p:txBody>
      </p:sp>
      <p:sp>
        <p:nvSpPr>
          <p:cNvPr id="10" name="TextBox 9">
            <a:extLst>
              <a:ext uri="{FF2B5EF4-FFF2-40B4-BE49-F238E27FC236}">
                <a16:creationId xmlns:a16="http://schemas.microsoft.com/office/drawing/2014/main" id="{D8345DE0-4EDC-9D42-A88D-9992B8135BB5}"/>
              </a:ext>
            </a:extLst>
          </p:cNvPr>
          <p:cNvSpPr txBox="1"/>
          <p:nvPr/>
        </p:nvSpPr>
        <p:spPr>
          <a:xfrm>
            <a:off x="6873920" y="4380476"/>
            <a:ext cx="4211653"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Focus on applications and customers</a:t>
            </a:r>
          </a:p>
        </p:txBody>
      </p:sp>
      <p:sp>
        <p:nvSpPr>
          <p:cNvPr id="11" name="Left-Right Arrow 10">
            <a:extLst>
              <a:ext uri="{FF2B5EF4-FFF2-40B4-BE49-F238E27FC236}">
                <a16:creationId xmlns:a16="http://schemas.microsoft.com/office/drawing/2014/main" id="{FB07E68A-FB82-4642-BA4A-4B5074951B0E}"/>
              </a:ext>
            </a:extLst>
          </p:cNvPr>
          <p:cNvSpPr/>
          <p:nvPr/>
        </p:nvSpPr>
        <p:spPr>
          <a:xfrm>
            <a:off x="4585447" y="4958552"/>
            <a:ext cx="3021106" cy="954107"/>
          </a:xfrm>
          <a:prstGeom prst="lef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Investment</a:t>
            </a:r>
          </a:p>
        </p:txBody>
      </p:sp>
      <p:pic>
        <p:nvPicPr>
          <p:cNvPr id="14" name="Picture 13">
            <a:extLst>
              <a:ext uri="{FF2B5EF4-FFF2-40B4-BE49-F238E27FC236}">
                <a16:creationId xmlns:a16="http://schemas.microsoft.com/office/drawing/2014/main" id="{171A174A-4507-CC4F-A946-6AE96870011A}"/>
              </a:ext>
            </a:extLst>
          </p:cNvPr>
          <p:cNvPicPr>
            <a:picLocks noChangeAspect="1"/>
          </p:cNvPicPr>
          <p:nvPr/>
        </p:nvPicPr>
        <p:blipFill>
          <a:blip r:embed="rId5"/>
          <a:stretch>
            <a:fillRect/>
          </a:stretch>
        </p:blipFill>
        <p:spPr>
          <a:xfrm>
            <a:off x="7742866" y="1822730"/>
            <a:ext cx="2473760" cy="2557746"/>
          </a:xfrm>
          <a:prstGeom prst="rect">
            <a:avLst/>
          </a:prstGeom>
        </p:spPr>
      </p:pic>
      <p:sp>
        <p:nvSpPr>
          <p:cNvPr id="12" name="Slide Number Placeholder 3">
            <a:extLst>
              <a:ext uri="{FF2B5EF4-FFF2-40B4-BE49-F238E27FC236}">
                <a16:creationId xmlns:a16="http://schemas.microsoft.com/office/drawing/2014/main" id="{98CD2BBC-1DED-0F4F-B6BE-374DCF6ACBC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13</a:t>
            </a:fld>
            <a:endParaRPr lang="en-US" dirty="0"/>
          </a:p>
        </p:txBody>
      </p:sp>
      <p:sp>
        <p:nvSpPr>
          <p:cNvPr id="13" name="Footer Placeholder 4">
            <a:extLst>
              <a:ext uri="{FF2B5EF4-FFF2-40B4-BE49-F238E27FC236}">
                <a16:creationId xmlns:a16="http://schemas.microsoft.com/office/drawing/2014/main" id="{06FEC934-7214-CB44-BD8D-327E59A12199}"/>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4177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EE44-3492-CA40-95C8-96EB718B3239}"/>
              </a:ext>
            </a:extLst>
          </p:cNvPr>
          <p:cNvSpPr>
            <a:spLocks noGrp="1"/>
          </p:cNvSpPr>
          <p:nvPr>
            <p:ph type="title"/>
          </p:nvPr>
        </p:nvSpPr>
        <p:spPr/>
        <p:txBody>
          <a:bodyPr/>
          <a:lstStyle/>
          <a:p>
            <a:r>
              <a:rPr lang="en-US" dirty="0"/>
              <a:t>Capacity</a:t>
            </a:r>
          </a:p>
        </p:txBody>
      </p:sp>
      <p:sp>
        <p:nvSpPr>
          <p:cNvPr id="6" name="Rounded Rectangle 5">
            <a:extLst>
              <a:ext uri="{FF2B5EF4-FFF2-40B4-BE49-F238E27FC236}">
                <a16:creationId xmlns:a16="http://schemas.microsoft.com/office/drawing/2014/main" id="{426D9170-BE2B-5D4C-9D44-28345B2CFC71}"/>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9" name="TextBox 8">
            <a:extLst>
              <a:ext uri="{FF2B5EF4-FFF2-40B4-BE49-F238E27FC236}">
                <a16:creationId xmlns:a16="http://schemas.microsoft.com/office/drawing/2014/main" id="{24F405D6-C826-844B-8EAD-9D455C68B68F}"/>
              </a:ext>
            </a:extLst>
          </p:cNvPr>
          <p:cNvSpPr txBox="1"/>
          <p:nvPr/>
        </p:nvSpPr>
        <p:spPr>
          <a:xfrm>
            <a:off x="1244666" y="4548737"/>
            <a:ext cx="3935174" cy="1200329"/>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Stop guessing on your infrastructure capacity needs</a:t>
            </a:r>
          </a:p>
        </p:txBody>
      </p:sp>
      <p:sp>
        <p:nvSpPr>
          <p:cNvPr id="10" name="Rounded Rectangle 9">
            <a:extLst>
              <a:ext uri="{FF2B5EF4-FFF2-40B4-BE49-F238E27FC236}">
                <a16:creationId xmlns:a16="http://schemas.microsoft.com/office/drawing/2014/main" id="{C270CD37-E2D9-7A44-865A-2B2F32A65CBB}"/>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3" name="TextBox 12">
            <a:extLst>
              <a:ext uri="{FF2B5EF4-FFF2-40B4-BE49-F238E27FC236}">
                <a16:creationId xmlns:a16="http://schemas.microsoft.com/office/drawing/2014/main" id="{543095AB-AD61-D046-83D0-94C2B150607C}"/>
              </a:ext>
            </a:extLst>
          </p:cNvPr>
          <p:cNvSpPr txBox="1"/>
          <p:nvPr/>
        </p:nvSpPr>
        <p:spPr>
          <a:xfrm>
            <a:off x="7012159" y="4764180"/>
            <a:ext cx="393517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Scale in and scale out as needed</a:t>
            </a:r>
          </a:p>
        </p:txBody>
      </p:sp>
      <p:pic>
        <p:nvPicPr>
          <p:cNvPr id="4" name="Picture 3">
            <a:extLst>
              <a:ext uri="{FF2B5EF4-FFF2-40B4-BE49-F238E27FC236}">
                <a16:creationId xmlns:a16="http://schemas.microsoft.com/office/drawing/2014/main" id="{B202F66B-375C-0C4B-9126-7403DEC34933}"/>
              </a:ext>
            </a:extLst>
          </p:cNvPr>
          <p:cNvPicPr>
            <a:picLocks noChangeAspect="1"/>
          </p:cNvPicPr>
          <p:nvPr/>
        </p:nvPicPr>
        <p:blipFill>
          <a:blip r:embed="rId4"/>
          <a:stretch>
            <a:fillRect/>
          </a:stretch>
        </p:blipFill>
        <p:spPr>
          <a:xfrm>
            <a:off x="1679379" y="1838175"/>
            <a:ext cx="3065748" cy="2421524"/>
          </a:xfrm>
          <a:prstGeom prst="rect">
            <a:avLst/>
          </a:prstGeom>
        </p:spPr>
      </p:pic>
      <p:pic>
        <p:nvPicPr>
          <p:cNvPr id="14" name="Picture 13">
            <a:extLst>
              <a:ext uri="{FF2B5EF4-FFF2-40B4-BE49-F238E27FC236}">
                <a16:creationId xmlns:a16="http://schemas.microsoft.com/office/drawing/2014/main" id="{975E9E29-444D-E141-A73F-80E9837FCBFA}"/>
              </a:ext>
            </a:extLst>
          </p:cNvPr>
          <p:cNvPicPr>
            <a:picLocks noChangeAspect="1"/>
          </p:cNvPicPr>
          <p:nvPr/>
        </p:nvPicPr>
        <p:blipFill>
          <a:blip r:embed="rId5"/>
          <a:stretch>
            <a:fillRect/>
          </a:stretch>
        </p:blipFill>
        <p:spPr>
          <a:xfrm>
            <a:off x="7423411" y="1838175"/>
            <a:ext cx="3112670" cy="2453699"/>
          </a:xfrm>
          <a:prstGeom prst="rect">
            <a:avLst/>
          </a:prstGeom>
        </p:spPr>
      </p:pic>
      <p:sp>
        <p:nvSpPr>
          <p:cNvPr id="11" name="Slide Number Placeholder 3">
            <a:extLst>
              <a:ext uri="{FF2B5EF4-FFF2-40B4-BE49-F238E27FC236}">
                <a16:creationId xmlns:a16="http://schemas.microsoft.com/office/drawing/2014/main" id="{DE05FCDE-EB1D-8E45-8C9F-F8FCC96E03CE}"/>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14</a:t>
            </a:fld>
            <a:endParaRPr lang="en-US" dirty="0"/>
          </a:p>
        </p:txBody>
      </p:sp>
      <p:sp>
        <p:nvSpPr>
          <p:cNvPr id="12" name="Footer Placeholder 4">
            <a:extLst>
              <a:ext uri="{FF2B5EF4-FFF2-40B4-BE49-F238E27FC236}">
                <a16:creationId xmlns:a16="http://schemas.microsoft.com/office/drawing/2014/main" id="{183FAF4F-556C-5949-A242-326E73773CA1}"/>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98273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A102-E31F-1548-8948-D236B878925A}"/>
              </a:ext>
            </a:extLst>
          </p:cNvPr>
          <p:cNvSpPr>
            <a:spLocks noGrp="1"/>
          </p:cNvSpPr>
          <p:nvPr>
            <p:ph type="title"/>
          </p:nvPr>
        </p:nvSpPr>
        <p:spPr/>
        <p:txBody>
          <a:bodyPr/>
          <a:lstStyle/>
          <a:p>
            <a:r>
              <a:rPr lang="en-US" dirty="0"/>
              <a:t>Economies of scale</a:t>
            </a:r>
          </a:p>
        </p:txBody>
      </p:sp>
      <p:sp>
        <p:nvSpPr>
          <p:cNvPr id="6" name="Rounded Rectangle 5">
            <a:extLst>
              <a:ext uri="{FF2B5EF4-FFF2-40B4-BE49-F238E27FC236}">
                <a16:creationId xmlns:a16="http://schemas.microsoft.com/office/drawing/2014/main" id="{97B262AA-39BC-0043-8BF5-ED12ED0340ED}"/>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9E5B9145-1955-0E4C-82F8-6DB585018787}"/>
              </a:ext>
            </a:extLst>
          </p:cNvPr>
          <p:cNvSpPr txBox="1"/>
          <p:nvPr/>
        </p:nvSpPr>
        <p:spPr>
          <a:xfrm>
            <a:off x="2049916" y="1662322"/>
            <a:ext cx="2324675"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Smaller scale</a:t>
            </a:r>
          </a:p>
        </p:txBody>
      </p:sp>
      <p:sp>
        <p:nvSpPr>
          <p:cNvPr id="8" name="TextBox 7">
            <a:extLst>
              <a:ext uri="{FF2B5EF4-FFF2-40B4-BE49-F238E27FC236}">
                <a16:creationId xmlns:a16="http://schemas.microsoft.com/office/drawing/2014/main" id="{B21ACD49-029C-4B43-973E-F8E9365E3E06}"/>
              </a:ext>
            </a:extLst>
          </p:cNvPr>
          <p:cNvSpPr txBox="1"/>
          <p:nvPr/>
        </p:nvSpPr>
        <p:spPr>
          <a:xfrm>
            <a:off x="1244666" y="4548737"/>
            <a:ext cx="393517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Pay higher prices based on only your own usage</a:t>
            </a:r>
          </a:p>
        </p:txBody>
      </p:sp>
      <p:sp>
        <p:nvSpPr>
          <p:cNvPr id="9" name="Rounded Rectangle 8">
            <a:extLst>
              <a:ext uri="{FF2B5EF4-FFF2-40B4-BE49-F238E27FC236}">
                <a16:creationId xmlns:a16="http://schemas.microsoft.com/office/drawing/2014/main" id="{93A7C54C-A924-EA45-AD31-217934F4C876}"/>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1" name="TextBox 10">
            <a:extLst>
              <a:ext uri="{FF2B5EF4-FFF2-40B4-BE49-F238E27FC236}">
                <a16:creationId xmlns:a16="http://schemas.microsoft.com/office/drawing/2014/main" id="{5F780A54-9184-6E40-B293-C81A41452028}"/>
              </a:ext>
            </a:extLst>
          </p:cNvPr>
          <p:cNvSpPr txBox="1"/>
          <p:nvPr/>
        </p:nvSpPr>
        <p:spPr>
          <a:xfrm>
            <a:off x="7344523" y="1662932"/>
            <a:ext cx="3270447"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Economies of scale</a:t>
            </a:r>
          </a:p>
        </p:txBody>
      </p:sp>
      <p:sp>
        <p:nvSpPr>
          <p:cNvPr id="12" name="TextBox 11">
            <a:extLst>
              <a:ext uri="{FF2B5EF4-FFF2-40B4-BE49-F238E27FC236}">
                <a16:creationId xmlns:a16="http://schemas.microsoft.com/office/drawing/2014/main" id="{D61CC104-5A43-0540-97A3-282866D7AD99}"/>
              </a:ext>
            </a:extLst>
          </p:cNvPr>
          <p:cNvSpPr txBox="1"/>
          <p:nvPr/>
        </p:nvSpPr>
        <p:spPr>
          <a:xfrm>
            <a:off x="7012159" y="4548737"/>
            <a:ext cx="393517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Benefit from customers’ aggregated usage</a:t>
            </a:r>
          </a:p>
        </p:txBody>
      </p:sp>
      <p:pic>
        <p:nvPicPr>
          <p:cNvPr id="14" name="Picture 13">
            <a:extLst>
              <a:ext uri="{FF2B5EF4-FFF2-40B4-BE49-F238E27FC236}">
                <a16:creationId xmlns:a16="http://schemas.microsoft.com/office/drawing/2014/main" id="{769AE83B-0AEE-8A42-9F74-DC971F1051A0}"/>
              </a:ext>
            </a:extLst>
          </p:cNvPr>
          <p:cNvPicPr>
            <a:picLocks noChangeAspect="1"/>
          </p:cNvPicPr>
          <p:nvPr/>
        </p:nvPicPr>
        <p:blipFill>
          <a:blip r:embed="rId4"/>
          <a:stretch>
            <a:fillRect/>
          </a:stretch>
        </p:blipFill>
        <p:spPr>
          <a:xfrm>
            <a:off x="7868452" y="2289031"/>
            <a:ext cx="2222588" cy="2010261"/>
          </a:xfrm>
          <a:prstGeom prst="rect">
            <a:avLst/>
          </a:prstGeom>
        </p:spPr>
      </p:pic>
      <p:pic>
        <p:nvPicPr>
          <p:cNvPr id="16" name="Picture 15">
            <a:extLst>
              <a:ext uri="{FF2B5EF4-FFF2-40B4-BE49-F238E27FC236}">
                <a16:creationId xmlns:a16="http://schemas.microsoft.com/office/drawing/2014/main" id="{F4C297D4-0D90-9445-B655-25A837D99342}"/>
              </a:ext>
            </a:extLst>
          </p:cNvPr>
          <p:cNvPicPr>
            <a:picLocks noChangeAspect="1"/>
          </p:cNvPicPr>
          <p:nvPr/>
        </p:nvPicPr>
        <p:blipFill>
          <a:blip r:embed="rId5"/>
          <a:stretch>
            <a:fillRect/>
          </a:stretch>
        </p:blipFill>
        <p:spPr>
          <a:xfrm>
            <a:off x="2318148" y="2431154"/>
            <a:ext cx="1788211" cy="1995082"/>
          </a:xfrm>
          <a:prstGeom prst="rect">
            <a:avLst/>
          </a:prstGeom>
        </p:spPr>
      </p:pic>
      <p:sp>
        <p:nvSpPr>
          <p:cNvPr id="13" name="Slide Number Placeholder 3">
            <a:extLst>
              <a:ext uri="{FF2B5EF4-FFF2-40B4-BE49-F238E27FC236}">
                <a16:creationId xmlns:a16="http://schemas.microsoft.com/office/drawing/2014/main" id="{226ED224-8B75-DE42-8C69-E875ABC22CBA}"/>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15</a:t>
            </a:fld>
            <a:endParaRPr lang="en-US" dirty="0"/>
          </a:p>
        </p:txBody>
      </p:sp>
      <p:sp>
        <p:nvSpPr>
          <p:cNvPr id="15" name="Footer Placeholder 4">
            <a:extLst>
              <a:ext uri="{FF2B5EF4-FFF2-40B4-BE49-F238E27FC236}">
                <a16:creationId xmlns:a16="http://schemas.microsoft.com/office/drawing/2014/main" id="{260831E1-86BC-E148-B3AF-9E5D1FA17468}"/>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3654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A102-E31F-1548-8948-D236B878925A}"/>
              </a:ext>
            </a:extLst>
          </p:cNvPr>
          <p:cNvSpPr>
            <a:spLocks noGrp="1"/>
          </p:cNvSpPr>
          <p:nvPr>
            <p:ph type="title"/>
          </p:nvPr>
        </p:nvSpPr>
        <p:spPr/>
        <p:txBody>
          <a:bodyPr/>
          <a:lstStyle/>
          <a:p>
            <a:r>
              <a:rPr lang="en-US" dirty="0"/>
              <a:t>Speed and agility</a:t>
            </a:r>
          </a:p>
        </p:txBody>
      </p:sp>
      <p:sp>
        <p:nvSpPr>
          <p:cNvPr id="6" name="Rounded Rectangle 5">
            <a:extLst>
              <a:ext uri="{FF2B5EF4-FFF2-40B4-BE49-F238E27FC236}">
                <a16:creationId xmlns:a16="http://schemas.microsoft.com/office/drawing/2014/main" id="{97B262AA-39BC-0043-8BF5-ED12ED0340ED}"/>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9E5B9145-1955-0E4C-82F8-6DB585018787}"/>
              </a:ext>
            </a:extLst>
          </p:cNvPr>
          <p:cNvSpPr txBox="1"/>
          <p:nvPr/>
        </p:nvSpPr>
        <p:spPr>
          <a:xfrm>
            <a:off x="1244666" y="1662322"/>
            <a:ext cx="3935174" cy="523220"/>
          </a:xfrm>
          <a:prstGeom prst="rect">
            <a:avLst/>
          </a:prstGeom>
          <a:noFill/>
        </p:spPr>
        <p:txBody>
          <a:bodyPr wrap="square" rtlCol="0">
            <a:spAutoFit/>
          </a:bodyPr>
          <a:lstStyle/>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Data centers</a:t>
            </a:r>
          </a:p>
        </p:txBody>
      </p:sp>
      <p:sp>
        <p:nvSpPr>
          <p:cNvPr id="8" name="TextBox 7">
            <a:extLst>
              <a:ext uri="{FF2B5EF4-FFF2-40B4-BE49-F238E27FC236}">
                <a16:creationId xmlns:a16="http://schemas.microsoft.com/office/drawing/2014/main" id="{B21ACD49-029C-4B43-973E-F8E9365E3E06}"/>
              </a:ext>
            </a:extLst>
          </p:cNvPr>
          <p:cNvSpPr txBox="1"/>
          <p:nvPr/>
        </p:nvSpPr>
        <p:spPr>
          <a:xfrm>
            <a:off x="1244666" y="4548737"/>
            <a:ext cx="3935174" cy="1200329"/>
          </a:xfrm>
          <a:prstGeom prst="rect">
            <a:avLst/>
          </a:prstGeom>
          <a:noFill/>
        </p:spPr>
        <p:txBody>
          <a:bodyPr wrap="square" rtlCol="0">
            <a:spAutoFit/>
          </a:bodyPr>
          <a:lstStyle/>
          <a:p>
            <a:pPr algn="ctr"/>
            <a:r>
              <a:rPr lang="en-US" sz="2400" dirty="0">
                <a:latin typeface="Amazon Ember" panose="02000000000000000000" pitchFamily="2" charset="0"/>
                <a:ea typeface="Amazon Ember" panose="02000000000000000000" pitchFamily="2" charset="0"/>
                <a:cs typeface="Amazon Ember" panose="020B0603020204020204" pitchFamily="34" charset="0"/>
              </a:rPr>
              <a:t>Weeks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between wanting resources and having resources</a:t>
            </a:r>
          </a:p>
        </p:txBody>
      </p:sp>
      <p:sp>
        <p:nvSpPr>
          <p:cNvPr id="9" name="Rounded Rectangle 8">
            <a:extLst>
              <a:ext uri="{FF2B5EF4-FFF2-40B4-BE49-F238E27FC236}">
                <a16:creationId xmlns:a16="http://schemas.microsoft.com/office/drawing/2014/main" id="{93A7C54C-A924-EA45-AD31-217934F4C876}"/>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1" name="TextBox 10">
            <a:extLst>
              <a:ext uri="{FF2B5EF4-FFF2-40B4-BE49-F238E27FC236}">
                <a16:creationId xmlns:a16="http://schemas.microsoft.com/office/drawing/2014/main" id="{5F780A54-9184-6E40-B293-C81A41452028}"/>
              </a:ext>
            </a:extLst>
          </p:cNvPr>
          <p:cNvSpPr txBox="1"/>
          <p:nvPr/>
        </p:nvSpPr>
        <p:spPr>
          <a:xfrm>
            <a:off x="7484786" y="1662932"/>
            <a:ext cx="2989921"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Cloud computing</a:t>
            </a:r>
          </a:p>
        </p:txBody>
      </p:sp>
      <p:sp>
        <p:nvSpPr>
          <p:cNvPr id="12" name="TextBox 11">
            <a:extLst>
              <a:ext uri="{FF2B5EF4-FFF2-40B4-BE49-F238E27FC236}">
                <a16:creationId xmlns:a16="http://schemas.microsoft.com/office/drawing/2014/main" id="{D61CC104-5A43-0540-97A3-282866D7AD99}"/>
              </a:ext>
            </a:extLst>
          </p:cNvPr>
          <p:cNvSpPr txBox="1"/>
          <p:nvPr/>
        </p:nvSpPr>
        <p:spPr>
          <a:xfrm>
            <a:off x="7012159" y="4548736"/>
            <a:ext cx="3935174" cy="1200329"/>
          </a:xfrm>
          <a:prstGeom prst="rect">
            <a:avLst/>
          </a:prstGeom>
          <a:noFill/>
        </p:spPr>
        <p:txBody>
          <a:bodyPr wrap="square" rtlCol="0">
            <a:spAutoFit/>
          </a:bodyPr>
          <a:lstStyle/>
          <a:p>
            <a:pPr algn="ctr"/>
            <a:r>
              <a:rPr lang="en-US" sz="2400" dirty="0">
                <a:latin typeface="Amazon Ember" panose="02000000000000000000" pitchFamily="2" charset="0"/>
                <a:ea typeface="Amazon Ember" panose="02000000000000000000" pitchFamily="2" charset="0"/>
                <a:cs typeface="Amazon Ember" panose="020B0603020204020204" pitchFamily="34" charset="0"/>
              </a:rPr>
              <a:t>Minutes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between wanting resources and having resources</a:t>
            </a:r>
          </a:p>
        </p:txBody>
      </p:sp>
      <p:pic>
        <p:nvPicPr>
          <p:cNvPr id="15" name="Picture 14">
            <a:extLst>
              <a:ext uri="{FF2B5EF4-FFF2-40B4-BE49-F238E27FC236}">
                <a16:creationId xmlns:a16="http://schemas.microsoft.com/office/drawing/2014/main" id="{77459148-41C6-AC45-BACE-5B01461E64F4}"/>
              </a:ext>
            </a:extLst>
          </p:cNvPr>
          <p:cNvPicPr>
            <a:picLocks noChangeAspect="1"/>
          </p:cNvPicPr>
          <p:nvPr/>
        </p:nvPicPr>
        <p:blipFill>
          <a:blip r:embed="rId4"/>
          <a:stretch>
            <a:fillRect/>
          </a:stretch>
        </p:blipFill>
        <p:spPr>
          <a:xfrm>
            <a:off x="2092972" y="2453423"/>
            <a:ext cx="2238562" cy="1951152"/>
          </a:xfrm>
          <a:prstGeom prst="rect">
            <a:avLst/>
          </a:prstGeom>
        </p:spPr>
      </p:pic>
      <p:pic>
        <p:nvPicPr>
          <p:cNvPr id="17" name="Picture 16">
            <a:extLst>
              <a:ext uri="{FF2B5EF4-FFF2-40B4-BE49-F238E27FC236}">
                <a16:creationId xmlns:a16="http://schemas.microsoft.com/office/drawing/2014/main" id="{763D09FB-9DD0-7A4D-90A6-151382FBA1BF}"/>
              </a:ext>
            </a:extLst>
          </p:cNvPr>
          <p:cNvPicPr>
            <a:picLocks noChangeAspect="1"/>
          </p:cNvPicPr>
          <p:nvPr/>
        </p:nvPicPr>
        <p:blipFill>
          <a:blip r:embed="rId5"/>
          <a:stretch>
            <a:fillRect/>
          </a:stretch>
        </p:blipFill>
        <p:spPr>
          <a:xfrm>
            <a:off x="7731968" y="2274367"/>
            <a:ext cx="2495556" cy="2309263"/>
          </a:xfrm>
          <a:prstGeom prst="rect">
            <a:avLst/>
          </a:prstGeom>
        </p:spPr>
      </p:pic>
      <p:sp>
        <p:nvSpPr>
          <p:cNvPr id="13" name="Slide Number Placeholder 3">
            <a:extLst>
              <a:ext uri="{FF2B5EF4-FFF2-40B4-BE49-F238E27FC236}">
                <a16:creationId xmlns:a16="http://schemas.microsoft.com/office/drawing/2014/main" id="{516F1754-8E6D-0243-9B6B-799BE2C57A0E}"/>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16</a:t>
            </a:fld>
            <a:endParaRPr lang="en-US" dirty="0"/>
          </a:p>
        </p:txBody>
      </p:sp>
      <p:sp>
        <p:nvSpPr>
          <p:cNvPr id="14" name="Footer Placeholder 4">
            <a:extLst>
              <a:ext uri="{FF2B5EF4-FFF2-40B4-BE49-F238E27FC236}">
                <a16:creationId xmlns:a16="http://schemas.microsoft.com/office/drawing/2014/main" id="{F606FA04-E4F5-6840-B894-14B581E83669}"/>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7114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A102-E31F-1548-8948-D236B878925A}"/>
              </a:ext>
            </a:extLst>
          </p:cNvPr>
          <p:cNvSpPr>
            <a:spLocks noGrp="1"/>
          </p:cNvSpPr>
          <p:nvPr>
            <p:ph type="title"/>
          </p:nvPr>
        </p:nvSpPr>
        <p:spPr/>
        <p:txBody>
          <a:bodyPr/>
          <a:lstStyle/>
          <a:p>
            <a:r>
              <a:rPr lang="en-US" dirty="0"/>
              <a:t>Global in minutes</a:t>
            </a:r>
          </a:p>
        </p:txBody>
      </p:sp>
      <p:sp>
        <p:nvSpPr>
          <p:cNvPr id="6" name="Rounded Rectangle 5">
            <a:extLst>
              <a:ext uri="{FF2B5EF4-FFF2-40B4-BE49-F238E27FC236}">
                <a16:creationId xmlns:a16="http://schemas.microsoft.com/office/drawing/2014/main" id="{97B262AA-39BC-0043-8BF5-ED12ED0340ED}"/>
              </a:ext>
            </a:extLst>
          </p:cNvPr>
          <p:cNvSpPr/>
          <p:nvPr/>
        </p:nvSpPr>
        <p:spPr>
          <a:xfrm>
            <a:off x="813836"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8" name="TextBox 7">
            <a:extLst>
              <a:ext uri="{FF2B5EF4-FFF2-40B4-BE49-F238E27FC236}">
                <a16:creationId xmlns:a16="http://schemas.microsoft.com/office/drawing/2014/main" id="{B21ACD49-029C-4B43-973E-F8E9365E3E06}"/>
              </a:ext>
            </a:extLst>
          </p:cNvPr>
          <p:cNvSpPr txBox="1"/>
          <p:nvPr/>
        </p:nvSpPr>
        <p:spPr>
          <a:xfrm>
            <a:off x="1244666" y="4848849"/>
            <a:ext cx="393517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Quickly deploy applications worldwide</a:t>
            </a:r>
          </a:p>
        </p:txBody>
      </p:sp>
      <p:sp>
        <p:nvSpPr>
          <p:cNvPr id="9" name="Rounded Rectangle 8">
            <a:extLst>
              <a:ext uri="{FF2B5EF4-FFF2-40B4-BE49-F238E27FC236}">
                <a16:creationId xmlns:a16="http://schemas.microsoft.com/office/drawing/2014/main" id="{93A7C54C-A924-EA45-AD31-217934F4C876}"/>
              </a:ext>
            </a:extLst>
          </p:cNvPr>
          <p:cNvSpPr/>
          <p:nvPr/>
        </p:nvSpPr>
        <p:spPr>
          <a:xfrm>
            <a:off x="6581329" y="1417320"/>
            <a:ext cx="4796835" cy="4718353"/>
          </a:xfrm>
          <a:prstGeom prst="roundRect">
            <a:avLst/>
          </a:prstGeom>
          <a:noFill/>
          <a:ln w="38100">
            <a:solidFill>
              <a:srgbClr val="067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2" name="TextBox 11">
            <a:extLst>
              <a:ext uri="{FF2B5EF4-FFF2-40B4-BE49-F238E27FC236}">
                <a16:creationId xmlns:a16="http://schemas.microsoft.com/office/drawing/2014/main" id="{D61CC104-5A43-0540-97A3-282866D7AD99}"/>
              </a:ext>
            </a:extLst>
          </p:cNvPr>
          <p:cNvSpPr txBox="1"/>
          <p:nvPr/>
        </p:nvSpPr>
        <p:spPr>
          <a:xfrm>
            <a:off x="7012159" y="4848849"/>
            <a:ext cx="393517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 the AWS global infrastructure.</a:t>
            </a:r>
          </a:p>
        </p:txBody>
      </p:sp>
      <p:pic>
        <p:nvPicPr>
          <p:cNvPr id="13" name="Picture 12">
            <a:extLst>
              <a:ext uri="{FF2B5EF4-FFF2-40B4-BE49-F238E27FC236}">
                <a16:creationId xmlns:a16="http://schemas.microsoft.com/office/drawing/2014/main" id="{280B96DE-50A8-3F4A-92AB-63357FEA2033}"/>
              </a:ext>
            </a:extLst>
          </p:cNvPr>
          <p:cNvPicPr>
            <a:picLocks noChangeAspect="1"/>
          </p:cNvPicPr>
          <p:nvPr/>
        </p:nvPicPr>
        <p:blipFill>
          <a:blip r:embed="rId4"/>
          <a:stretch>
            <a:fillRect/>
          </a:stretch>
        </p:blipFill>
        <p:spPr>
          <a:xfrm>
            <a:off x="7618621" y="2352892"/>
            <a:ext cx="2722251" cy="2489809"/>
          </a:xfrm>
          <a:prstGeom prst="rect">
            <a:avLst/>
          </a:prstGeom>
        </p:spPr>
      </p:pic>
      <p:pic>
        <p:nvPicPr>
          <p:cNvPr id="14" name="Picture 13">
            <a:extLst>
              <a:ext uri="{FF2B5EF4-FFF2-40B4-BE49-F238E27FC236}">
                <a16:creationId xmlns:a16="http://schemas.microsoft.com/office/drawing/2014/main" id="{44EFF1FF-9C07-804B-A4EA-80639EED17D2}"/>
              </a:ext>
            </a:extLst>
          </p:cNvPr>
          <p:cNvPicPr>
            <a:picLocks noChangeAspect="1"/>
          </p:cNvPicPr>
          <p:nvPr/>
        </p:nvPicPr>
        <p:blipFill>
          <a:blip r:embed="rId5"/>
          <a:stretch>
            <a:fillRect/>
          </a:stretch>
        </p:blipFill>
        <p:spPr>
          <a:xfrm>
            <a:off x="1903257" y="1841351"/>
            <a:ext cx="2617993" cy="2922828"/>
          </a:xfrm>
          <a:prstGeom prst="rect">
            <a:avLst/>
          </a:prstGeom>
        </p:spPr>
      </p:pic>
      <p:sp>
        <p:nvSpPr>
          <p:cNvPr id="10" name="Slide Number Placeholder 3">
            <a:extLst>
              <a:ext uri="{FF2B5EF4-FFF2-40B4-BE49-F238E27FC236}">
                <a16:creationId xmlns:a16="http://schemas.microsoft.com/office/drawing/2014/main" id="{4CA91FD8-E96A-904C-8D78-ADE2EA787389}"/>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17</a:t>
            </a:fld>
            <a:endParaRPr lang="en-US" dirty="0"/>
          </a:p>
        </p:txBody>
      </p:sp>
      <p:sp>
        <p:nvSpPr>
          <p:cNvPr id="11" name="Footer Placeholder 4">
            <a:extLst>
              <a:ext uri="{FF2B5EF4-FFF2-40B4-BE49-F238E27FC236}">
                <a16:creationId xmlns:a16="http://schemas.microsoft.com/office/drawing/2014/main" id="{4059C74B-12A2-D242-8562-F79093C5172E}"/>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383127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674C-8BC2-0642-B3BA-C4C9275359A0}"/>
              </a:ext>
            </a:extLst>
          </p:cNvPr>
          <p:cNvSpPr>
            <a:spLocks noGrp="1"/>
          </p:cNvSpPr>
          <p:nvPr>
            <p:ph type="title"/>
          </p:nvPr>
        </p:nvSpPr>
        <p:spPr/>
        <p:txBody>
          <a:bodyPr/>
          <a:lstStyle/>
          <a:p>
            <a:r>
              <a:rPr lang="en-US" dirty="0"/>
              <a:t>AWS core service categories</a:t>
            </a:r>
          </a:p>
        </p:txBody>
      </p:sp>
      <p:pic>
        <p:nvPicPr>
          <p:cNvPr id="5" name="Graphic 4">
            <a:extLst>
              <a:ext uri="{FF2B5EF4-FFF2-40B4-BE49-F238E27FC236}">
                <a16:creationId xmlns:a16="http://schemas.microsoft.com/office/drawing/2014/main" id="{4B3A3911-A6C5-1B47-AA3C-FD2D482815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077" y="1494809"/>
            <a:ext cx="1323147" cy="1323147"/>
          </a:xfrm>
          <a:prstGeom prst="rect">
            <a:avLst/>
          </a:prstGeom>
        </p:spPr>
      </p:pic>
      <p:sp>
        <p:nvSpPr>
          <p:cNvPr id="6" name="TextBox 5">
            <a:extLst>
              <a:ext uri="{FF2B5EF4-FFF2-40B4-BE49-F238E27FC236}">
                <a16:creationId xmlns:a16="http://schemas.microsoft.com/office/drawing/2014/main" id="{1C8D3BF4-CA46-2640-80A2-367AD24C7A69}"/>
              </a:ext>
            </a:extLst>
          </p:cNvPr>
          <p:cNvSpPr txBox="1"/>
          <p:nvPr/>
        </p:nvSpPr>
        <p:spPr>
          <a:xfrm>
            <a:off x="1669142" y="2859098"/>
            <a:ext cx="122501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Compute</a:t>
            </a:r>
          </a:p>
        </p:txBody>
      </p:sp>
      <p:pic>
        <p:nvPicPr>
          <p:cNvPr id="7" name="Graphic 6">
            <a:extLst>
              <a:ext uri="{FF2B5EF4-FFF2-40B4-BE49-F238E27FC236}">
                <a16:creationId xmlns:a16="http://schemas.microsoft.com/office/drawing/2014/main" id="{2DA6CB67-1F45-3F46-87F5-87D8C062EE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5700" y="1498127"/>
            <a:ext cx="1323146" cy="1323146"/>
          </a:xfrm>
          <a:prstGeom prst="rect">
            <a:avLst/>
          </a:prstGeom>
        </p:spPr>
      </p:pic>
      <p:sp>
        <p:nvSpPr>
          <p:cNvPr id="8" name="TextBox 7">
            <a:extLst>
              <a:ext uri="{FF2B5EF4-FFF2-40B4-BE49-F238E27FC236}">
                <a16:creationId xmlns:a16="http://schemas.microsoft.com/office/drawing/2014/main" id="{4E34A5CF-F579-AE40-8CBE-59467351FB94}"/>
              </a:ext>
            </a:extLst>
          </p:cNvPr>
          <p:cNvSpPr txBox="1"/>
          <p:nvPr/>
        </p:nvSpPr>
        <p:spPr>
          <a:xfrm>
            <a:off x="5024181" y="2859098"/>
            <a:ext cx="212618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Networking and Content Delivery</a:t>
            </a:r>
          </a:p>
        </p:txBody>
      </p:sp>
      <p:pic>
        <p:nvPicPr>
          <p:cNvPr id="9" name="Graphic 8">
            <a:extLst>
              <a:ext uri="{FF2B5EF4-FFF2-40B4-BE49-F238E27FC236}">
                <a16:creationId xmlns:a16="http://schemas.microsoft.com/office/drawing/2014/main" id="{172BED00-80B5-FD43-9B30-5A0473CE29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1322" y="1535951"/>
            <a:ext cx="1323147" cy="1323147"/>
          </a:xfrm>
          <a:prstGeom prst="rect">
            <a:avLst/>
          </a:prstGeom>
        </p:spPr>
      </p:pic>
      <p:sp>
        <p:nvSpPr>
          <p:cNvPr id="10" name="TextBox 9">
            <a:extLst>
              <a:ext uri="{FF2B5EF4-FFF2-40B4-BE49-F238E27FC236}">
                <a16:creationId xmlns:a16="http://schemas.microsoft.com/office/drawing/2014/main" id="{6255B4E7-3237-4749-8BC7-0276CF82E9F6}"/>
              </a:ext>
            </a:extLst>
          </p:cNvPr>
          <p:cNvSpPr txBox="1"/>
          <p:nvPr/>
        </p:nvSpPr>
        <p:spPr>
          <a:xfrm>
            <a:off x="9361339" y="2859098"/>
            <a:ext cx="106311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Storage</a:t>
            </a:r>
          </a:p>
        </p:txBody>
      </p:sp>
      <p:pic>
        <p:nvPicPr>
          <p:cNvPr id="11" name="Graphic 10">
            <a:extLst>
              <a:ext uri="{FF2B5EF4-FFF2-40B4-BE49-F238E27FC236}">
                <a16:creationId xmlns:a16="http://schemas.microsoft.com/office/drawing/2014/main" id="{0E424537-39B9-8E49-8604-C8E34A4019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5454" y="4027419"/>
            <a:ext cx="1317770" cy="1317770"/>
          </a:xfrm>
          <a:prstGeom prst="rect">
            <a:avLst/>
          </a:prstGeom>
        </p:spPr>
      </p:pic>
      <p:sp>
        <p:nvSpPr>
          <p:cNvPr id="12" name="TextBox 11">
            <a:extLst>
              <a:ext uri="{FF2B5EF4-FFF2-40B4-BE49-F238E27FC236}">
                <a16:creationId xmlns:a16="http://schemas.microsoft.com/office/drawing/2014/main" id="{D66082A6-2F7E-9D4A-8C5B-29CE2288652A}"/>
              </a:ext>
            </a:extLst>
          </p:cNvPr>
          <p:cNvSpPr txBox="1"/>
          <p:nvPr/>
        </p:nvSpPr>
        <p:spPr>
          <a:xfrm>
            <a:off x="1620077" y="5391707"/>
            <a:ext cx="1317770"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pic>
        <p:nvPicPr>
          <p:cNvPr id="13" name="Graphic 12">
            <a:extLst>
              <a:ext uri="{FF2B5EF4-FFF2-40B4-BE49-F238E27FC236}">
                <a16:creationId xmlns:a16="http://schemas.microsoft.com/office/drawing/2014/main" id="{35361646-4A1A-D840-BE58-6C998A2E53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37115" y="4027419"/>
            <a:ext cx="1317770" cy="1317770"/>
          </a:xfrm>
          <a:prstGeom prst="rect">
            <a:avLst/>
          </a:prstGeom>
        </p:spPr>
      </p:pic>
      <p:sp>
        <p:nvSpPr>
          <p:cNvPr id="14" name="TextBox 13">
            <a:extLst>
              <a:ext uri="{FF2B5EF4-FFF2-40B4-BE49-F238E27FC236}">
                <a16:creationId xmlns:a16="http://schemas.microsoft.com/office/drawing/2014/main" id="{65F7DE04-A7C9-FC4D-8802-DED49EC896F3}"/>
              </a:ext>
            </a:extLst>
          </p:cNvPr>
          <p:cNvSpPr txBox="1"/>
          <p:nvPr/>
        </p:nvSpPr>
        <p:spPr>
          <a:xfrm>
            <a:off x="5032908" y="5391707"/>
            <a:ext cx="212618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Security, Identity, and Compliance</a:t>
            </a:r>
          </a:p>
        </p:txBody>
      </p:sp>
      <p:pic>
        <p:nvPicPr>
          <p:cNvPr id="15" name="Graphic 14">
            <a:extLst>
              <a:ext uri="{FF2B5EF4-FFF2-40B4-BE49-F238E27FC236}">
                <a16:creationId xmlns:a16="http://schemas.microsoft.com/office/drawing/2014/main" id="{6653D5AE-E71B-8C4D-A9D2-BA4D65FA7F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27327" y="4024730"/>
            <a:ext cx="1323147" cy="1323147"/>
          </a:xfrm>
          <a:prstGeom prst="rect">
            <a:avLst/>
          </a:prstGeom>
        </p:spPr>
      </p:pic>
      <p:sp>
        <p:nvSpPr>
          <p:cNvPr id="16" name="TextBox 15">
            <a:extLst>
              <a:ext uri="{FF2B5EF4-FFF2-40B4-BE49-F238E27FC236}">
                <a16:creationId xmlns:a16="http://schemas.microsoft.com/office/drawing/2014/main" id="{59A33738-8C6D-F643-9C33-7B0C4AB210C6}"/>
              </a:ext>
            </a:extLst>
          </p:cNvPr>
          <p:cNvSpPr txBox="1"/>
          <p:nvPr/>
        </p:nvSpPr>
        <p:spPr>
          <a:xfrm>
            <a:off x="8825808" y="5391707"/>
            <a:ext cx="212618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Management and Governance</a:t>
            </a:r>
          </a:p>
        </p:txBody>
      </p:sp>
      <p:sp>
        <p:nvSpPr>
          <p:cNvPr id="17" name="Slide Number Placeholder 3">
            <a:extLst>
              <a:ext uri="{FF2B5EF4-FFF2-40B4-BE49-F238E27FC236}">
                <a16:creationId xmlns:a16="http://schemas.microsoft.com/office/drawing/2014/main" id="{83B81DC2-C762-BE46-9FBE-78F8CA448866}"/>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18</a:t>
            </a:fld>
            <a:endParaRPr lang="en-US" dirty="0"/>
          </a:p>
        </p:txBody>
      </p:sp>
      <p:sp>
        <p:nvSpPr>
          <p:cNvPr id="18" name="Footer Placeholder 4">
            <a:extLst>
              <a:ext uri="{FF2B5EF4-FFF2-40B4-BE49-F238E27FC236}">
                <a16:creationId xmlns:a16="http://schemas.microsoft.com/office/drawing/2014/main" id="{3DD1DD08-7F62-AB40-A0B9-BC5533E3CE0B}"/>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0688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sp>
        <p:nvSpPr>
          <p:cNvPr id="3" name="Text Placeholder 2"/>
          <p:cNvSpPr>
            <a:spLocks noGrp="1"/>
          </p:cNvSpPr>
          <p:nvPr>
            <p:ph type="body" sz="quarter" idx="10"/>
          </p:nvPr>
        </p:nvSpPr>
        <p:spPr/>
        <p:txBody>
          <a:bodyPr/>
          <a:lstStyle/>
          <a:p>
            <a:r>
              <a:rPr lang="en-US" dirty="0"/>
              <a:t>Module 1</a:t>
            </a:r>
          </a:p>
        </p:txBody>
      </p:sp>
      <p:sp>
        <p:nvSpPr>
          <p:cNvPr id="4" name="Footer Placeholder 3"/>
          <p:cNvSpPr>
            <a:spLocks noGrp="1"/>
          </p:cNvSpPr>
          <p:nvPr>
            <p:ph type="ftr" sz="quarter" idx="3"/>
          </p:nvPr>
        </p:nvSpPr>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73959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1 objectives</a:t>
            </a:r>
          </a:p>
        </p:txBody>
      </p:sp>
      <p:sp>
        <p:nvSpPr>
          <p:cNvPr id="7" name="Text Placeholder 6"/>
          <p:cNvSpPr>
            <a:spLocks noGrp="1"/>
          </p:cNvSpPr>
          <p:nvPr>
            <p:ph idx="1"/>
          </p:nvPr>
        </p:nvSpPr>
        <p:spPr>
          <a:xfrm>
            <a:off x="419100" y="1611912"/>
            <a:ext cx="7163729" cy="3634175"/>
          </a:xfrm>
        </p:spPr>
        <p:txBody>
          <a:bodyPr anchor="ctr">
            <a:normAutofit/>
          </a:bodyPr>
          <a:lstStyle/>
          <a:p>
            <a:pPr marL="0" indent="0">
              <a:lnSpc>
                <a:spcPct val="100000"/>
              </a:lnSpc>
              <a:spcAft>
                <a:spcPts val="2000"/>
              </a:spcAft>
              <a:buNone/>
            </a:pPr>
            <a:r>
              <a:rPr lang="en-US" dirty="0"/>
              <a:t>In this module, you will learn how to:</a:t>
            </a:r>
          </a:p>
          <a:p>
            <a:pPr>
              <a:lnSpc>
                <a:spcPct val="100000"/>
              </a:lnSpc>
              <a:spcAft>
                <a:spcPts val="1000"/>
              </a:spcAft>
            </a:pPr>
            <a:r>
              <a:rPr lang="en-US" sz="2400" dirty="0"/>
              <a:t>Describe three cloud computing deployment models</a:t>
            </a:r>
          </a:p>
          <a:p>
            <a:pPr>
              <a:lnSpc>
                <a:spcPct val="100000"/>
              </a:lnSpc>
              <a:spcAft>
                <a:spcPts val="1000"/>
              </a:spcAft>
            </a:pPr>
            <a:r>
              <a:rPr lang="en-US" sz="2400" dirty="0"/>
              <a:t>Describe six benefits of cloud computing</a:t>
            </a:r>
          </a:p>
        </p:txBody>
      </p:sp>
      <p:sp>
        <p:nvSpPr>
          <p:cNvPr id="10" name="Slide Number Placeholder 3">
            <a:extLst>
              <a:ext uri="{FF2B5EF4-FFF2-40B4-BE49-F238E27FC236}">
                <a16:creationId xmlns:a16="http://schemas.microsoft.com/office/drawing/2014/main" id="{FD644D98-A3FA-254E-8414-8B4B93BE8293}"/>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a:t>
            </a:fld>
            <a:endParaRPr lang="en-US" dirty="0"/>
          </a:p>
        </p:txBody>
      </p:sp>
      <p:sp>
        <p:nvSpPr>
          <p:cNvPr id="12" name="Footer Placeholder 4">
            <a:extLst>
              <a:ext uri="{FF2B5EF4-FFF2-40B4-BE49-F238E27FC236}">
                <a16:creationId xmlns:a16="http://schemas.microsoft.com/office/drawing/2014/main" id="{4C7A0DAB-591E-2A48-88D5-2EE57B663820}"/>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pic>
        <p:nvPicPr>
          <p:cNvPr id="9" name="Picture 8">
            <a:extLst>
              <a:ext uri="{FF2B5EF4-FFF2-40B4-BE49-F238E27FC236}">
                <a16:creationId xmlns:a16="http://schemas.microsoft.com/office/drawing/2014/main" id="{494D0CBD-9777-3442-86F2-86A5B450AA0A}"/>
              </a:ext>
            </a:extLst>
          </p:cNvPr>
          <p:cNvPicPr>
            <a:picLocks noChangeAspect="1"/>
          </p:cNvPicPr>
          <p:nvPr/>
        </p:nvPicPr>
        <p:blipFill>
          <a:blip r:embed="rId4"/>
          <a:stretch>
            <a:fillRect/>
          </a:stretch>
        </p:blipFill>
        <p:spPr>
          <a:xfrm>
            <a:off x="7917179" y="2509255"/>
            <a:ext cx="3776029" cy="2507671"/>
          </a:xfrm>
          <a:prstGeom prst="rect">
            <a:avLst/>
          </a:prstGeom>
        </p:spPr>
      </p:pic>
    </p:spTree>
    <p:custDataLst>
      <p:tags r:id="rId1"/>
    </p:custDataLst>
    <p:extLst>
      <p:ext uri="{BB962C8B-B14F-4D97-AF65-F5344CB8AC3E}">
        <p14:creationId xmlns:p14="http://schemas.microsoft.com/office/powerpoint/2010/main" val="265250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2021 Amazon Web Services, Inc. or its affiliates. All rights reserved.</a:t>
            </a:r>
            <a:endParaRPr lang="en-US" dirty="0"/>
          </a:p>
        </p:txBody>
      </p:sp>
      <p:sp>
        <p:nvSpPr>
          <p:cNvPr id="3" name="Title 2"/>
          <p:cNvSpPr>
            <a:spLocks noGrp="1"/>
          </p:cNvSpPr>
          <p:nvPr>
            <p:ph type="title"/>
          </p:nvPr>
        </p:nvSpPr>
        <p:spPr/>
        <p:txBody>
          <a:bodyPr/>
          <a:lstStyle/>
          <a:p>
            <a:r>
              <a:rPr lang="en-US" dirty="0"/>
              <a:t>Knowledge check question 1</a:t>
            </a:r>
          </a:p>
        </p:txBody>
      </p:sp>
      <p:sp>
        <p:nvSpPr>
          <p:cNvPr id="4" name="Slide Number Placeholder 3"/>
          <p:cNvSpPr>
            <a:spLocks noGrp="1"/>
          </p:cNvSpPr>
          <p:nvPr>
            <p:ph type="sldNum" sz="quarter" idx="10"/>
          </p:nvPr>
        </p:nvSpPr>
        <p:spPr/>
        <p:txBody>
          <a:bodyPr/>
          <a:lstStyle/>
          <a:p>
            <a:fld id="{B6A95138-A96E-2F42-A959-2EFD44FE4AB7}" type="slidenum">
              <a:rPr lang="en-US" smtClean="0"/>
              <a:pPr/>
              <a:t>20</a:t>
            </a:fld>
            <a:endParaRPr lang="en-US" dirty="0"/>
          </a:p>
        </p:txBody>
      </p:sp>
      <p:sp>
        <p:nvSpPr>
          <p:cNvPr id="5" name="Content Placeholder 4"/>
          <p:cNvSpPr>
            <a:spLocks noGrp="1"/>
          </p:cNvSpPr>
          <p:nvPr>
            <p:ph idx="16"/>
          </p:nvPr>
        </p:nvSpPr>
        <p:spPr>
          <a:xfrm>
            <a:off x="5714474" y="1178376"/>
            <a:ext cx="5871784" cy="4814920"/>
          </a:xfrm>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What is cloud computing?</a:t>
            </a:r>
          </a:p>
          <a:p>
            <a:pPr marL="457200" indent="-457200">
              <a:buFont typeface="+mj-lt"/>
              <a:buAutoNum type="alphaUcPeriod"/>
            </a:pPr>
            <a:r>
              <a:rPr lang="en-US" sz="2400" dirty="0"/>
              <a:t>Backing up files that are stored on desktop and mobile devices to prevent data loss</a:t>
            </a:r>
          </a:p>
          <a:p>
            <a:pPr marL="457200" indent="-457200">
              <a:buFont typeface="+mj-lt"/>
              <a:buAutoNum type="alphaUcPeriod"/>
            </a:pPr>
            <a:r>
              <a:rPr lang="en-US" sz="2400" dirty="0"/>
              <a:t>Deploying applications that are connected to an on-premises infrastructure</a:t>
            </a:r>
          </a:p>
          <a:p>
            <a:pPr marL="457200" indent="-457200">
              <a:buFont typeface="+mj-lt"/>
              <a:buAutoNum type="alphaUcPeriod"/>
            </a:pPr>
            <a:r>
              <a:rPr lang="en-US" sz="2400" dirty="0"/>
              <a:t>Using on-demand delivery of IT resources and applications through the internet </a:t>
            </a:r>
          </a:p>
          <a:p>
            <a:pPr marL="457200" indent="-457200">
              <a:buFont typeface="+mj-lt"/>
              <a:buAutoNum type="alphaUcPeriod"/>
            </a:pPr>
            <a:r>
              <a:rPr lang="en-US" sz="2400" dirty="0"/>
              <a:t>Running code without needing to manage or provision servers</a:t>
            </a:r>
          </a:p>
          <a:p>
            <a:pPr marL="0" indent="0">
              <a:buNone/>
            </a:pPr>
            <a:endParaRPr lang="en-US" sz="2400" dirty="0"/>
          </a:p>
        </p:txBody>
      </p:sp>
      <p:pic>
        <p:nvPicPr>
          <p:cNvPr id="6"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Tree>
    <p:custDataLst>
      <p:tags r:id="rId1"/>
    </p:custDataLst>
    <p:extLst>
      <p:ext uri="{BB962C8B-B14F-4D97-AF65-F5344CB8AC3E}">
        <p14:creationId xmlns:p14="http://schemas.microsoft.com/office/powerpoint/2010/main" val="3211461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2021 Amazon Web Services, Inc. or its affiliates. All rights reserved.</a:t>
            </a:r>
            <a:endParaRPr lang="en-US" dirty="0"/>
          </a:p>
        </p:txBody>
      </p:sp>
      <p:sp>
        <p:nvSpPr>
          <p:cNvPr id="3" name="Title 2"/>
          <p:cNvSpPr>
            <a:spLocks noGrp="1"/>
          </p:cNvSpPr>
          <p:nvPr>
            <p:ph type="title"/>
          </p:nvPr>
        </p:nvSpPr>
        <p:spPr/>
        <p:txBody>
          <a:bodyPr/>
          <a:lstStyle/>
          <a:p>
            <a:r>
              <a:rPr lang="en-US" dirty="0"/>
              <a:t>Knowledge check answer 1</a:t>
            </a:r>
          </a:p>
        </p:txBody>
      </p:sp>
      <p:sp>
        <p:nvSpPr>
          <p:cNvPr id="4" name="Slide Number Placeholder 3"/>
          <p:cNvSpPr>
            <a:spLocks noGrp="1"/>
          </p:cNvSpPr>
          <p:nvPr>
            <p:ph type="sldNum" sz="quarter" idx="10"/>
          </p:nvPr>
        </p:nvSpPr>
        <p:spPr/>
        <p:txBody>
          <a:bodyPr/>
          <a:lstStyle/>
          <a:p>
            <a:fld id="{B6A95138-A96E-2F42-A959-2EFD44FE4AB7}" type="slidenum">
              <a:rPr lang="en-US" smtClean="0"/>
              <a:pPr/>
              <a:t>21</a:t>
            </a:fld>
            <a:endParaRPr lang="en-US" dirty="0"/>
          </a:p>
        </p:txBody>
      </p:sp>
      <p:sp>
        <p:nvSpPr>
          <p:cNvPr id="5" name="Content Placeholder 4"/>
          <p:cNvSpPr>
            <a:spLocks noGrp="1"/>
          </p:cNvSpPr>
          <p:nvPr>
            <p:ph idx="16"/>
          </p:nvPr>
        </p:nvSpPr>
        <p:spPr>
          <a:xfrm>
            <a:off x="5714473" y="1178376"/>
            <a:ext cx="5848635" cy="4814920"/>
          </a:xfrm>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What is cloud computing?</a:t>
            </a:r>
          </a:p>
          <a:p>
            <a:pPr marL="457200" indent="-457200">
              <a:buFont typeface="+mj-lt"/>
              <a:buAutoNum type="alphaUcPeriod"/>
            </a:pPr>
            <a:r>
              <a:rPr lang="en-US" sz="2400" dirty="0"/>
              <a:t>Backing up files that are stored on desktop and mobile devices to prevent data loss</a:t>
            </a:r>
          </a:p>
          <a:p>
            <a:pPr marL="457200" indent="-457200">
              <a:buFont typeface="+mj-lt"/>
              <a:buAutoNum type="alphaUcPeriod"/>
            </a:pPr>
            <a:r>
              <a:rPr lang="en-US" sz="2400" dirty="0"/>
              <a:t>Deploying applications that are connected to an on-premises infrastructure</a:t>
            </a:r>
          </a:p>
          <a:p>
            <a:pPr marL="457200" indent="-457200">
              <a:buFont typeface="+mj-lt"/>
              <a:buAutoNum type="alphaUcPeriod"/>
            </a:pPr>
            <a:r>
              <a:rPr lang="en-US" sz="2400" dirty="0">
                <a:solidFill>
                  <a:schemeClr val="tx2"/>
                </a:solidFill>
                <a:latin typeface="Amazon Ember" panose="02000000000000000000" pitchFamily="2" charset="0"/>
                <a:ea typeface="Amazon Ember" panose="02000000000000000000" pitchFamily="2" charset="0"/>
              </a:rPr>
              <a:t>Using on-demand delivery of IT resources and applications through the internet (correct)</a:t>
            </a:r>
          </a:p>
          <a:p>
            <a:pPr marL="457200" indent="-457200">
              <a:buFont typeface="+mj-lt"/>
              <a:buAutoNum type="alphaUcPeriod"/>
            </a:pPr>
            <a:r>
              <a:rPr lang="en-US" sz="2400" dirty="0"/>
              <a:t>Running code without needing to manage or provision servers</a:t>
            </a:r>
          </a:p>
          <a:p>
            <a:pPr marL="0" indent="0">
              <a:buNone/>
            </a:pPr>
            <a:endParaRPr lang="en-US" sz="2400" dirty="0"/>
          </a:p>
        </p:txBody>
      </p:sp>
      <p:pic>
        <p:nvPicPr>
          <p:cNvPr id="6"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Tree>
    <p:custDataLst>
      <p:tags r:id="rId1"/>
    </p:custDataLst>
    <p:extLst>
      <p:ext uri="{BB962C8B-B14F-4D97-AF65-F5344CB8AC3E}">
        <p14:creationId xmlns:p14="http://schemas.microsoft.com/office/powerpoint/2010/main" val="185339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F79228-82B0-2942-BCD8-2B5D2A3B0DED}"/>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lstStyle/>
          <a:p>
            <a:r>
              <a:rPr lang="en-US" dirty="0"/>
              <a:t>Knowledge check question 2</a:t>
            </a:r>
          </a:p>
        </p:txBody>
      </p:sp>
      <p:sp>
        <p:nvSpPr>
          <p:cNvPr id="2" name="Slide Number Placeholder 1"/>
          <p:cNvSpPr>
            <a:spLocks noGrp="1"/>
          </p:cNvSpPr>
          <p:nvPr>
            <p:ph type="sldNum" sz="quarter" idx="10"/>
          </p:nvPr>
        </p:nvSpPr>
        <p:spPr/>
        <p:txBody>
          <a:bodyPr/>
          <a:lstStyle/>
          <a:p>
            <a:fld id="{B6A95138-A96E-2F42-A959-2EFD44FE4AB7}" type="slidenum">
              <a:rPr lang="en-US" smtClean="0"/>
              <a:pPr/>
              <a:t>22</a:t>
            </a:fld>
            <a:endParaRPr lang="en-US" dirty="0"/>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What is another name for</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on-premises deployment?</a:t>
            </a:r>
          </a:p>
          <a:p>
            <a:pPr marL="514350" indent="-514350">
              <a:buFont typeface="+mj-lt"/>
              <a:buAutoNum type="alphaUcPeriod"/>
            </a:pPr>
            <a:r>
              <a:rPr lang="en-US" sz="2400" dirty="0"/>
              <a:t>Cloud-based application</a:t>
            </a:r>
          </a:p>
          <a:p>
            <a:pPr marL="514350" indent="-514350">
              <a:buFont typeface="+mj-lt"/>
              <a:buAutoNum type="alphaUcPeriod"/>
            </a:pPr>
            <a:r>
              <a:rPr lang="en-US" sz="2400" dirty="0"/>
              <a:t>Hybrid deployment</a:t>
            </a:r>
          </a:p>
          <a:p>
            <a:pPr marL="514350" indent="-514350">
              <a:buFont typeface="+mj-lt"/>
              <a:buAutoNum type="alphaUcPeriod"/>
            </a:pPr>
            <a:r>
              <a:rPr lang="en-US" sz="2400" dirty="0"/>
              <a:t>Private cloud deployment</a:t>
            </a:r>
          </a:p>
          <a:p>
            <a:pPr marL="514350" indent="-514350">
              <a:buFont typeface="+mj-lt"/>
              <a:buAutoNum type="alphaUcPeriod"/>
            </a:pPr>
            <a:r>
              <a:rPr lang="en-US" sz="2400" dirty="0"/>
              <a:t>AWS Cloud</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Tree>
    <p:custDataLst>
      <p:tags r:id="rId1"/>
    </p:custDataLst>
    <p:extLst>
      <p:ext uri="{BB962C8B-B14F-4D97-AF65-F5344CB8AC3E}">
        <p14:creationId xmlns:p14="http://schemas.microsoft.com/office/powerpoint/2010/main" val="269006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F79228-82B0-2942-BCD8-2B5D2A3B0DED}"/>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lstStyle/>
          <a:p>
            <a:r>
              <a:rPr lang="en-US" dirty="0"/>
              <a:t>Knowledge check answer 2</a:t>
            </a:r>
          </a:p>
        </p:txBody>
      </p:sp>
      <p:sp>
        <p:nvSpPr>
          <p:cNvPr id="2" name="Slide Number Placeholder 1"/>
          <p:cNvSpPr>
            <a:spLocks noGrp="1"/>
          </p:cNvSpPr>
          <p:nvPr>
            <p:ph type="sldNum" sz="quarter" idx="10"/>
          </p:nvPr>
        </p:nvSpPr>
        <p:spPr/>
        <p:txBody>
          <a:bodyPr/>
          <a:lstStyle/>
          <a:p>
            <a:fld id="{B6A95138-A96E-2F42-A959-2EFD44FE4AB7}" type="slidenum">
              <a:rPr lang="en-US" smtClean="0"/>
              <a:pPr/>
              <a:t>23</a:t>
            </a:fld>
            <a:endParaRPr lang="en-US" dirty="0"/>
          </a:p>
        </p:txBody>
      </p:sp>
      <p:sp>
        <p:nvSpPr>
          <p:cNvPr id="9"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What is another name for </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on-premises deployment?</a:t>
            </a:r>
          </a:p>
          <a:p>
            <a:pPr marL="514350" indent="-514350">
              <a:buFont typeface="+mj-lt"/>
              <a:buAutoNum type="alphaUcPeriod"/>
            </a:pPr>
            <a:r>
              <a:rPr lang="en-US" sz="2400" dirty="0"/>
              <a:t>Cloud-based application</a:t>
            </a:r>
          </a:p>
          <a:p>
            <a:pPr marL="514350" indent="-514350">
              <a:buFont typeface="+mj-lt"/>
              <a:buAutoNum type="alphaUcPeriod"/>
            </a:pPr>
            <a:r>
              <a:rPr lang="en-US" sz="2400" dirty="0"/>
              <a:t>Hybrid deployment</a:t>
            </a:r>
          </a:p>
          <a:p>
            <a:pPr marL="514350" indent="-514350">
              <a:buFont typeface="+mj-lt"/>
              <a:buAutoNum type="alphaUcPeriod"/>
            </a:pPr>
            <a:r>
              <a:rPr lang="en-US" sz="2400" dirty="0">
                <a:solidFill>
                  <a:schemeClr val="tx2"/>
                </a:solidFill>
                <a:latin typeface="Amazon Ember" panose="02000000000000000000" pitchFamily="2" charset="0"/>
                <a:ea typeface="Amazon Ember" panose="02000000000000000000" pitchFamily="2" charset="0"/>
              </a:rPr>
              <a:t>Private cloud deployment (correct)</a:t>
            </a:r>
          </a:p>
          <a:p>
            <a:pPr marL="514350" indent="-514350">
              <a:buFont typeface="+mj-lt"/>
              <a:buAutoNum type="alphaUcPeriod"/>
            </a:pPr>
            <a:r>
              <a:rPr lang="en-US" sz="2400" dirty="0"/>
              <a:t>AWS Cloud</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Tree>
    <p:custDataLst>
      <p:tags r:id="rId1"/>
    </p:custDataLst>
    <p:extLst>
      <p:ext uri="{BB962C8B-B14F-4D97-AF65-F5344CB8AC3E}">
        <p14:creationId xmlns:p14="http://schemas.microsoft.com/office/powerpoint/2010/main" val="292810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F79228-82B0-2942-BCD8-2B5D2A3B0DED}"/>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lstStyle/>
          <a:p>
            <a:r>
              <a:rPr lang="en-US" dirty="0"/>
              <a:t>Knowledge check question 3</a:t>
            </a:r>
          </a:p>
        </p:txBody>
      </p:sp>
      <p:sp>
        <p:nvSpPr>
          <p:cNvPr id="2" name="Slide Number Placeholder 1"/>
          <p:cNvSpPr>
            <a:spLocks noGrp="1"/>
          </p:cNvSpPr>
          <p:nvPr>
            <p:ph type="sldNum" sz="quarter" idx="10"/>
          </p:nvPr>
        </p:nvSpPr>
        <p:spPr/>
        <p:txBody>
          <a:bodyPr/>
          <a:lstStyle/>
          <a:p>
            <a:fld id="{B6A95138-A96E-2F42-A959-2EFD44FE4AB7}" type="slidenum">
              <a:rPr lang="en-US" smtClean="0"/>
              <a:pPr/>
              <a:t>24</a:t>
            </a:fld>
            <a:endParaRPr lang="en-US" dirty="0"/>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714474" y="1178376"/>
            <a:ext cx="6058426" cy="4814920"/>
          </a:xfrm>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How does the scale of cloud computing help you save costs?</a:t>
            </a:r>
          </a:p>
          <a:p>
            <a:pPr marL="514350" indent="-514350">
              <a:buFont typeface="+mj-lt"/>
              <a:buAutoNum type="alphaUcPeriod"/>
            </a:pPr>
            <a:r>
              <a:rPr lang="en-US" sz="2400" dirty="0"/>
              <a:t>You do not have to invest in technology resources before using them.</a:t>
            </a:r>
          </a:p>
          <a:p>
            <a:pPr marL="514350" indent="-514350">
              <a:buFont typeface="+mj-lt"/>
              <a:buAutoNum type="alphaUcPeriod"/>
            </a:pPr>
            <a:r>
              <a:rPr lang="en-US" sz="2400" dirty="0"/>
              <a:t>The aggregated cloud usage from a large number of customers results in lower pay-as-you-go prices. </a:t>
            </a:r>
          </a:p>
          <a:p>
            <a:pPr marL="514350" indent="-514350">
              <a:buFont typeface="+mj-lt"/>
              <a:buAutoNum type="alphaUcPeriod"/>
            </a:pPr>
            <a:r>
              <a:rPr lang="en-US" sz="2400" dirty="0"/>
              <a:t>Accessing services on-demand helps prevent excess or limited capacity.</a:t>
            </a:r>
          </a:p>
          <a:p>
            <a:pPr marL="514350" indent="-514350">
              <a:buFont typeface="+mj-lt"/>
              <a:buAutoNum type="alphaUcPeriod"/>
            </a:pPr>
            <a:r>
              <a:rPr lang="en-US" sz="2400" dirty="0"/>
              <a:t>You can quickly deploy applications to customers and provide low latency.</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Tree>
    <p:custDataLst>
      <p:tags r:id="rId1"/>
    </p:custDataLst>
    <p:extLst>
      <p:ext uri="{BB962C8B-B14F-4D97-AF65-F5344CB8AC3E}">
        <p14:creationId xmlns:p14="http://schemas.microsoft.com/office/powerpoint/2010/main" val="98764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F79228-82B0-2942-BCD8-2B5D2A3B0DED}"/>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8"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answer 3</a:t>
            </a:r>
          </a:p>
        </p:txBody>
      </p:sp>
      <p:sp>
        <p:nvSpPr>
          <p:cNvPr id="2" name="Slide Number Placeholder 1"/>
          <p:cNvSpPr>
            <a:spLocks noGrp="1"/>
          </p:cNvSpPr>
          <p:nvPr>
            <p:ph type="sldNum" sz="quarter" idx="10"/>
          </p:nvPr>
        </p:nvSpPr>
        <p:spPr/>
        <p:txBody>
          <a:bodyPr/>
          <a:lstStyle/>
          <a:p>
            <a:fld id="{B6A95138-A96E-2F42-A959-2EFD44FE4AB7}" type="slidenum">
              <a:rPr lang="en-US" smtClean="0"/>
              <a:pPr/>
              <a:t>25</a:t>
            </a:fld>
            <a:endParaRPr lang="en-US" dirty="0"/>
          </a:p>
        </p:txBody>
      </p:sp>
      <p:pic>
        <p:nvPicPr>
          <p:cNvPr id="9"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1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714474" y="1178376"/>
            <a:ext cx="6058426" cy="4814920"/>
          </a:xfrm>
        </p:spPr>
        <p:txBody>
          <a:bodyPr/>
          <a:lstStyle/>
          <a:p>
            <a:pPr marL="0" indent="0">
              <a:spcAft>
                <a:spcPts val="1000"/>
              </a:spcAft>
              <a:buNone/>
            </a:pPr>
            <a:r>
              <a:rPr lang="en-US" dirty="0">
                <a:latin typeface="Amazon Ember" panose="02000000000000000000" pitchFamily="2" charset="0"/>
                <a:ea typeface="Amazon Ember" panose="02000000000000000000" pitchFamily="2" charset="0"/>
              </a:rPr>
              <a:t>How does the scale of cloud computing help you save costs?</a:t>
            </a:r>
          </a:p>
          <a:p>
            <a:pPr marL="514350" indent="-514350">
              <a:buFont typeface="+mj-lt"/>
              <a:buAutoNum type="alphaUcPeriod"/>
            </a:pPr>
            <a:r>
              <a:rPr lang="en-US" sz="2400" dirty="0"/>
              <a:t>You do not have to invest in technology resources before using them.</a:t>
            </a:r>
          </a:p>
          <a:p>
            <a:pPr marL="514350" indent="-514350">
              <a:buFont typeface="+mj-lt"/>
              <a:buAutoNum type="alphaUcPeriod"/>
            </a:pPr>
            <a:r>
              <a:rPr lang="en-US" sz="2400" dirty="0">
                <a:solidFill>
                  <a:schemeClr val="tx2"/>
                </a:solidFill>
                <a:latin typeface="Amazon Ember" panose="02000000000000000000" pitchFamily="2" charset="0"/>
                <a:ea typeface="Amazon Ember" panose="02000000000000000000" pitchFamily="2" charset="0"/>
              </a:rPr>
              <a:t>The aggregated cloud usage from a large number of customers results in lower pay-as-you-go prices. (correct)</a:t>
            </a:r>
          </a:p>
          <a:p>
            <a:pPr marL="514350" indent="-514350">
              <a:buFont typeface="+mj-lt"/>
              <a:buAutoNum type="alphaUcPeriod"/>
            </a:pPr>
            <a:r>
              <a:rPr lang="en-US" sz="2400" dirty="0"/>
              <a:t>Accessing services on-demand helps prevent excess or limited capacity.</a:t>
            </a:r>
          </a:p>
          <a:p>
            <a:pPr marL="514350" indent="-514350">
              <a:buFont typeface="+mj-lt"/>
              <a:buAutoNum type="alphaUcPeriod"/>
            </a:pPr>
            <a:r>
              <a:rPr lang="en-US" sz="2400" dirty="0"/>
              <a:t>You can quickly deploy applications to customers and provide low latency.</a:t>
            </a:r>
          </a:p>
        </p:txBody>
      </p:sp>
    </p:spTree>
    <p:custDataLst>
      <p:tags r:id="rId1"/>
    </p:custDataLst>
    <p:extLst>
      <p:ext uri="{BB962C8B-B14F-4D97-AF65-F5344CB8AC3E}">
        <p14:creationId xmlns:p14="http://schemas.microsoft.com/office/powerpoint/2010/main" val="304024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CE6-972B-4547-9E75-EAE5884D4214}"/>
              </a:ext>
            </a:extLst>
          </p:cNvPr>
          <p:cNvSpPr>
            <a:spLocks noGrp="1"/>
          </p:cNvSpPr>
          <p:nvPr>
            <p:ph type="title"/>
          </p:nvPr>
        </p:nvSpPr>
        <p:spPr/>
        <p:txBody>
          <a:bodyPr/>
          <a:lstStyle/>
          <a:p>
            <a:r>
              <a:rPr lang="en-US" dirty="0"/>
              <a:t>Module 1 summary</a:t>
            </a:r>
          </a:p>
        </p:txBody>
      </p:sp>
      <p:sp>
        <p:nvSpPr>
          <p:cNvPr id="6" name="Slide Number Placeholder 3">
            <a:extLst>
              <a:ext uri="{FF2B5EF4-FFF2-40B4-BE49-F238E27FC236}">
                <a16:creationId xmlns:a16="http://schemas.microsoft.com/office/drawing/2014/main" id="{A932EABD-694B-8846-9722-CCE0D5EFDB2C}"/>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8" name="Footer Placeholder 4">
            <a:extLst>
              <a:ext uri="{FF2B5EF4-FFF2-40B4-BE49-F238E27FC236}">
                <a16:creationId xmlns:a16="http://schemas.microsoft.com/office/drawing/2014/main" id="{965219C1-7627-CF49-8FB0-F5E412824086}"/>
              </a:ext>
            </a:extLst>
          </p:cNvPr>
          <p:cNvSpPr>
            <a:spLocks noGrp="1"/>
          </p:cNvSpPr>
          <p:nvPr>
            <p:ph type="ftr" sz="quarter" idx="3"/>
          </p:nvPr>
        </p:nvSpPr>
        <p:spPr/>
        <p:txBody>
          <a:bodyPr/>
          <a:lstStyle/>
          <a:p>
            <a:r>
              <a:rPr lang="en-US"/>
              <a:t>© 2021 Amazon Web Services, Inc. or its affiliates. All rights reserved.</a:t>
            </a:r>
            <a:endParaRPr lang="en-US" dirty="0"/>
          </a:p>
        </p:txBody>
      </p:sp>
      <p:pic>
        <p:nvPicPr>
          <p:cNvPr id="7" name="Picture 6">
            <a:extLst>
              <a:ext uri="{FF2B5EF4-FFF2-40B4-BE49-F238E27FC236}">
                <a16:creationId xmlns:a16="http://schemas.microsoft.com/office/drawing/2014/main" id="{1CDB13B9-887C-3643-A677-DFFFE9439301}"/>
              </a:ext>
            </a:extLst>
          </p:cNvPr>
          <p:cNvPicPr>
            <a:picLocks noChangeAspect="1"/>
          </p:cNvPicPr>
          <p:nvPr/>
        </p:nvPicPr>
        <p:blipFill>
          <a:blip r:embed="rId4"/>
          <a:stretch>
            <a:fillRect/>
          </a:stretch>
        </p:blipFill>
        <p:spPr>
          <a:xfrm>
            <a:off x="7647709" y="2509255"/>
            <a:ext cx="4045500" cy="2686627"/>
          </a:xfrm>
          <a:prstGeom prst="rect">
            <a:avLst/>
          </a:prstGeom>
        </p:spPr>
      </p:pic>
      <p:sp>
        <p:nvSpPr>
          <p:cNvPr id="9" name="Text Placeholder 6">
            <a:extLst>
              <a:ext uri="{FF2B5EF4-FFF2-40B4-BE49-F238E27FC236}">
                <a16:creationId xmlns:a16="http://schemas.microsoft.com/office/drawing/2014/main" id="{998E5ACC-8CE0-8441-BBA3-63A9B52D184C}"/>
              </a:ext>
            </a:extLst>
          </p:cNvPr>
          <p:cNvSpPr>
            <a:spLocks noGrp="1"/>
          </p:cNvSpPr>
          <p:nvPr>
            <p:ph idx="1"/>
          </p:nvPr>
        </p:nvSpPr>
        <p:spPr>
          <a:xfrm>
            <a:off x="419100" y="1527048"/>
            <a:ext cx="7163729" cy="3634175"/>
          </a:xfrm>
        </p:spPr>
        <p:txBody>
          <a:bodyPr anchor="t">
            <a:normAutofit/>
          </a:bodyPr>
          <a:lstStyle/>
          <a:p>
            <a:pPr marL="0" indent="0">
              <a:lnSpc>
                <a:spcPct val="100000"/>
              </a:lnSpc>
              <a:spcAft>
                <a:spcPts val="2000"/>
              </a:spcAft>
              <a:buNone/>
            </a:pPr>
            <a:r>
              <a:rPr lang="en-US" dirty="0"/>
              <a:t>In this module, you learned about:</a:t>
            </a:r>
          </a:p>
          <a:p>
            <a:pPr>
              <a:lnSpc>
                <a:spcPct val="100000"/>
              </a:lnSpc>
              <a:spcAft>
                <a:spcPts val="1000"/>
              </a:spcAft>
            </a:pPr>
            <a:r>
              <a:rPr lang="en-US" sz="2400" dirty="0"/>
              <a:t>Three cloud computing deployment models</a:t>
            </a:r>
          </a:p>
          <a:p>
            <a:pPr>
              <a:lnSpc>
                <a:spcPct val="100000"/>
              </a:lnSpc>
              <a:spcAft>
                <a:spcPts val="1000"/>
              </a:spcAft>
            </a:pPr>
            <a:r>
              <a:rPr lang="en-US" sz="2400" dirty="0"/>
              <a:t>Six benefits of cloud computing</a:t>
            </a:r>
          </a:p>
        </p:txBody>
      </p:sp>
    </p:spTree>
    <p:custDataLst>
      <p:tags r:id="rId1"/>
    </p:custDataLst>
    <p:extLst>
      <p:ext uri="{BB962C8B-B14F-4D97-AF65-F5344CB8AC3E}">
        <p14:creationId xmlns:p14="http://schemas.microsoft.com/office/powerpoint/2010/main" val="114788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EE44-3492-CA40-95C8-96EB718B3239}"/>
              </a:ext>
            </a:extLst>
          </p:cNvPr>
          <p:cNvSpPr>
            <a:spLocks noGrp="1"/>
          </p:cNvSpPr>
          <p:nvPr>
            <p:ph type="title"/>
          </p:nvPr>
        </p:nvSpPr>
        <p:spPr/>
        <p:txBody>
          <a:bodyPr/>
          <a:lstStyle/>
          <a:p>
            <a:r>
              <a:rPr lang="en-US" dirty="0"/>
              <a:t>Welcome to the coffee shop</a:t>
            </a:r>
          </a:p>
        </p:txBody>
      </p:sp>
      <p:pic>
        <p:nvPicPr>
          <p:cNvPr id="7" name="Picture 6">
            <a:extLst>
              <a:ext uri="{FF2B5EF4-FFF2-40B4-BE49-F238E27FC236}">
                <a16:creationId xmlns:a16="http://schemas.microsoft.com/office/drawing/2014/main" id="{F12A9D0C-FFEA-FD4B-B13E-AE618EA33E87}"/>
              </a:ext>
            </a:extLst>
          </p:cNvPr>
          <p:cNvPicPr>
            <a:picLocks noChangeAspect="1"/>
          </p:cNvPicPr>
          <p:nvPr/>
        </p:nvPicPr>
        <p:blipFill>
          <a:blip r:embed="rId4"/>
          <a:stretch>
            <a:fillRect/>
          </a:stretch>
        </p:blipFill>
        <p:spPr>
          <a:xfrm>
            <a:off x="206923" y="1324375"/>
            <a:ext cx="4648164" cy="4209250"/>
          </a:xfrm>
          <a:prstGeom prst="rect">
            <a:avLst/>
          </a:prstGeom>
        </p:spPr>
      </p:pic>
      <p:sp>
        <p:nvSpPr>
          <p:cNvPr id="17" name="TextBox 16">
            <a:extLst>
              <a:ext uri="{FF2B5EF4-FFF2-40B4-BE49-F238E27FC236}">
                <a16:creationId xmlns:a16="http://schemas.microsoft.com/office/drawing/2014/main" id="{4156B2FD-0CEB-4A43-AEA0-457B60B7F3D1}"/>
              </a:ext>
            </a:extLst>
          </p:cNvPr>
          <p:cNvSpPr txBox="1"/>
          <p:nvPr/>
        </p:nvSpPr>
        <p:spPr>
          <a:xfrm>
            <a:off x="5133135" y="2208592"/>
            <a:ext cx="1755609"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Customer</a:t>
            </a:r>
          </a:p>
        </p:txBody>
      </p:sp>
      <p:sp>
        <p:nvSpPr>
          <p:cNvPr id="18" name="TextBox 17">
            <a:extLst>
              <a:ext uri="{FF2B5EF4-FFF2-40B4-BE49-F238E27FC236}">
                <a16:creationId xmlns:a16="http://schemas.microsoft.com/office/drawing/2014/main" id="{D039BF4F-1EE0-C34E-A9EE-776101010FD4}"/>
              </a:ext>
            </a:extLst>
          </p:cNvPr>
          <p:cNvSpPr txBox="1"/>
          <p:nvPr/>
        </p:nvSpPr>
        <p:spPr>
          <a:xfrm>
            <a:off x="9968764" y="2208592"/>
            <a:ext cx="1301959"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Barista</a:t>
            </a:r>
          </a:p>
        </p:txBody>
      </p:sp>
      <p:sp>
        <p:nvSpPr>
          <p:cNvPr id="19" name="Right Arrow 18">
            <a:extLst>
              <a:ext uri="{FF2B5EF4-FFF2-40B4-BE49-F238E27FC236}">
                <a16:creationId xmlns:a16="http://schemas.microsoft.com/office/drawing/2014/main" id="{FEE9C062-35A8-AB45-94E8-138C2E9BE1A7}"/>
              </a:ext>
            </a:extLst>
          </p:cNvPr>
          <p:cNvSpPr/>
          <p:nvPr/>
        </p:nvSpPr>
        <p:spPr>
          <a:xfrm>
            <a:off x="7305661" y="3343998"/>
            <a:ext cx="2014989" cy="45720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00D68D31-5C11-2F4B-95E3-8308E4F0819E}"/>
              </a:ext>
            </a:extLst>
          </p:cNvPr>
          <p:cNvSpPr/>
          <p:nvPr/>
        </p:nvSpPr>
        <p:spPr>
          <a:xfrm rot="10800000">
            <a:off x="7305661" y="3872413"/>
            <a:ext cx="2014988" cy="45720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DB9D1399-DA69-F74C-8E2F-D31E5D757544}"/>
              </a:ext>
            </a:extLst>
          </p:cNvPr>
          <p:cNvPicPr>
            <a:picLocks noChangeAspect="1"/>
          </p:cNvPicPr>
          <p:nvPr/>
        </p:nvPicPr>
        <p:blipFill>
          <a:blip r:embed="rId5"/>
          <a:stretch>
            <a:fillRect/>
          </a:stretch>
        </p:blipFill>
        <p:spPr>
          <a:xfrm>
            <a:off x="5166360" y="2820030"/>
            <a:ext cx="1641070" cy="1962337"/>
          </a:xfrm>
          <a:prstGeom prst="rect">
            <a:avLst/>
          </a:prstGeom>
        </p:spPr>
      </p:pic>
      <p:pic>
        <p:nvPicPr>
          <p:cNvPr id="25" name="Picture 24">
            <a:extLst>
              <a:ext uri="{FF2B5EF4-FFF2-40B4-BE49-F238E27FC236}">
                <a16:creationId xmlns:a16="http://schemas.microsoft.com/office/drawing/2014/main" id="{E7DCA7BA-A911-664F-AD49-7292083B408E}"/>
              </a:ext>
            </a:extLst>
          </p:cNvPr>
          <p:cNvPicPr>
            <a:picLocks noChangeAspect="1"/>
          </p:cNvPicPr>
          <p:nvPr/>
        </p:nvPicPr>
        <p:blipFill>
          <a:blip r:embed="rId6"/>
          <a:stretch>
            <a:fillRect/>
          </a:stretch>
        </p:blipFill>
        <p:spPr>
          <a:xfrm>
            <a:off x="9818884" y="2997269"/>
            <a:ext cx="1550425" cy="1717962"/>
          </a:xfrm>
          <a:prstGeom prst="rect">
            <a:avLst/>
          </a:prstGeom>
        </p:spPr>
      </p:pic>
      <p:pic>
        <p:nvPicPr>
          <p:cNvPr id="26" name="Graphic 25" descr="Coffee">
            <a:extLst>
              <a:ext uri="{FF2B5EF4-FFF2-40B4-BE49-F238E27FC236}">
                <a16:creationId xmlns:a16="http://schemas.microsoft.com/office/drawing/2014/main" id="{621128C1-4E79-EB47-B276-A55B267887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69932" y="3924203"/>
            <a:ext cx="715145" cy="715145"/>
          </a:xfrm>
          <a:prstGeom prst="rect">
            <a:avLst/>
          </a:prstGeom>
        </p:spPr>
      </p:pic>
      <p:sp>
        <p:nvSpPr>
          <p:cNvPr id="35" name="TextBox 34">
            <a:extLst>
              <a:ext uri="{FF2B5EF4-FFF2-40B4-BE49-F238E27FC236}">
                <a16:creationId xmlns:a16="http://schemas.microsoft.com/office/drawing/2014/main" id="{915D3DDF-C171-2646-8D94-9340FC64591D}"/>
              </a:ext>
            </a:extLst>
          </p:cNvPr>
          <p:cNvSpPr txBox="1"/>
          <p:nvPr/>
        </p:nvSpPr>
        <p:spPr>
          <a:xfrm>
            <a:off x="9386832" y="4858396"/>
            <a:ext cx="2465822"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barista fulfills the customer’s request.</a:t>
            </a:r>
          </a:p>
        </p:txBody>
      </p:sp>
      <p:sp>
        <p:nvSpPr>
          <p:cNvPr id="36" name="TextBox 35">
            <a:extLst>
              <a:ext uri="{FF2B5EF4-FFF2-40B4-BE49-F238E27FC236}">
                <a16:creationId xmlns:a16="http://schemas.microsoft.com/office/drawing/2014/main" id="{54D9C70B-109E-7E44-BA98-91DCBAE64AB1}"/>
              </a:ext>
            </a:extLst>
          </p:cNvPr>
          <p:cNvSpPr txBox="1"/>
          <p:nvPr/>
        </p:nvSpPr>
        <p:spPr>
          <a:xfrm>
            <a:off x="4778028" y="4855029"/>
            <a:ext cx="2465822"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customer makes a request.</a:t>
            </a:r>
          </a:p>
        </p:txBody>
      </p:sp>
      <p:sp>
        <p:nvSpPr>
          <p:cNvPr id="15" name="Slide Number Placeholder 3">
            <a:extLst>
              <a:ext uri="{FF2B5EF4-FFF2-40B4-BE49-F238E27FC236}">
                <a16:creationId xmlns:a16="http://schemas.microsoft.com/office/drawing/2014/main" id="{C53570A5-B61D-B844-BD80-6B4B92FCE33D}"/>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3</a:t>
            </a:fld>
            <a:endParaRPr lang="en-US" dirty="0"/>
          </a:p>
        </p:txBody>
      </p:sp>
      <p:sp>
        <p:nvSpPr>
          <p:cNvPr id="16" name="Footer Placeholder 4">
            <a:extLst>
              <a:ext uri="{FF2B5EF4-FFF2-40B4-BE49-F238E27FC236}">
                <a16:creationId xmlns:a16="http://schemas.microsoft.com/office/drawing/2014/main" id="{FAD1863D-EDC1-AE46-968E-B7E1DD45C7EA}"/>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8728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EE44-3492-CA40-95C8-96EB718B3239}"/>
              </a:ext>
            </a:extLst>
          </p:cNvPr>
          <p:cNvSpPr>
            <a:spLocks noGrp="1"/>
          </p:cNvSpPr>
          <p:nvPr>
            <p:ph type="title"/>
          </p:nvPr>
        </p:nvSpPr>
        <p:spPr/>
        <p:txBody>
          <a:bodyPr/>
          <a:lstStyle/>
          <a:p>
            <a:r>
              <a:rPr lang="en-US" dirty="0"/>
              <a:t>Client and server model</a:t>
            </a:r>
          </a:p>
        </p:txBody>
      </p:sp>
      <p:sp>
        <p:nvSpPr>
          <p:cNvPr id="17" name="TextBox 16">
            <a:extLst>
              <a:ext uri="{FF2B5EF4-FFF2-40B4-BE49-F238E27FC236}">
                <a16:creationId xmlns:a16="http://schemas.microsoft.com/office/drawing/2014/main" id="{4156B2FD-0CEB-4A43-AEA0-457B60B7F3D1}"/>
              </a:ext>
            </a:extLst>
          </p:cNvPr>
          <p:cNvSpPr txBox="1"/>
          <p:nvPr/>
        </p:nvSpPr>
        <p:spPr>
          <a:xfrm>
            <a:off x="5419271" y="2208592"/>
            <a:ext cx="1135247"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18" name="TextBox 17">
            <a:extLst>
              <a:ext uri="{FF2B5EF4-FFF2-40B4-BE49-F238E27FC236}">
                <a16:creationId xmlns:a16="http://schemas.microsoft.com/office/drawing/2014/main" id="{D039BF4F-1EE0-C34E-A9EE-776101010FD4}"/>
              </a:ext>
            </a:extLst>
          </p:cNvPr>
          <p:cNvSpPr txBox="1"/>
          <p:nvPr/>
        </p:nvSpPr>
        <p:spPr>
          <a:xfrm>
            <a:off x="10009640" y="2208592"/>
            <a:ext cx="1220206"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Server</a:t>
            </a:r>
          </a:p>
        </p:txBody>
      </p:sp>
      <p:sp>
        <p:nvSpPr>
          <p:cNvPr id="19" name="Right Arrow 18">
            <a:extLst>
              <a:ext uri="{FF2B5EF4-FFF2-40B4-BE49-F238E27FC236}">
                <a16:creationId xmlns:a16="http://schemas.microsoft.com/office/drawing/2014/main" id="{FEE9C062-35A8-AB45-94E8-138C2E9BE1A7}"/>
              </a:ext>
            </a:extLst>
          </p:cNvPr>
          <p:cNvSpPr/>
          <p:nvPr/>
        </p:nvSpPr>
        <p:spPr>
          <a:xfrm>
            <a:off x="7305661" y="3343998"/>
            <a:ext cx="2014989" cy="45720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00D68D31-5C11-2F4B-95E3-8308E4F0819E}"/>
              </a:ext>
            </a:extLst>
          </p:cNvPr>
          <p:cNvSpPr/>
          <p:nvPr/>
        </p:nvSpPr>
        <p:spPr>
          <a:xfrm rot="10800000">
            <a:off x="7305661" y="3872413"/>
            <a:ext cx="2014988" cy="45720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5D3DDF-C171-2646-8D94-9340FC64591D}"/>
              </a:ext>
            </a:extLst>
          </p:cNvPr>
          <p:cNvSpPr txBox="1"/>
          <p:nvPr/>
        </p:nvSpPr>
        <p:spPr>
          <a:xfrm>
            <a:off x="9386832" y="4858396"/>
            <a:ext cx="2465822"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server fulfills the client’s request.</a:t>
            </a:r>
          </a:p>
        </p:txBody>
      </p:sp>
      <p:sp>
        <p:nvSpPr>
          <p:cNvPr id="36" name="TextBox 35">
            <a:extLst>
              <a:ext uri="{FF2B5EF4-FFF2-40B4-BE49-F238E27FC236}">
                <a16:creationId xmlns:a16="http://schemas.microsoft.com/office/drawing/2014/main" id="{54D9C70B-109E-7E44-BA98-91DCBAE64AB1}"/>
              </a:ext>
            </a:extLst>
          </p:cNvPr>
          <p:cNvSpPr txBox="1"/>
          <p:nvPr/>
        </p:nvSpPr>
        <p:spPr>
          <a:xfrm>
            <a:off x="4778028" y="4855029"/>
            <a:ext cx="2465822"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client makes a request.</a:t>
            </a:r>
          </a:p>
        </p:txBody>
      </p:sp>
      <p:pic>
        <p:nvPicPr>
          <p:cNvPr id="16" name="Graphic 15">
            <a:extLst>
              <a:ext uri="{FF2B5EF4-FFF2-40B4-BE49-F238E27FC236}">
                <a16:creationId xmlns:a16="http://schemas.microsoft.com/office/drawing/2014/main" id="{7E6E83F8-4C0C-3642-A3BF-DD39E1FF2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6244" y="3058137"/>
            <a:ext cx="1421300" cy="1421300"/>
          </a:xfrm>
          <a:prstGeom prst="rect">
            <a:avLst/>
          </a:prstGeom>
        </p:spPr>
      </p:pic>
      <p:pic>
        <p:nvPicPr>
          <p:cNvPr id="20" name="Graphic 19">
            <a:extLst>
              <a:ext uri="{FF2B5EF4-FFF2-40B4-BE49-F238E27FC236}">
                <a16:creationId xmlns:a16="http://schemas.microsoft.com/office/drawing/2014/main" id="{F5CB9072-CAA4-6A40-8409-A281D04178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7409" y="3088864"/>
            <a:ext cx="1424667" cy="1424667"/>
          </a:xfrm>
          <a:prstGeom prst="rect">
            <a:avLst/>
          </a:prstGeom>
        </p:spPr>
      </p:pic>
      <p:pic>
        <p:nvPicPr>
          <p:cNvPr id="4" name="Picture 3">
            <a:extLst>
              <a:ext uri="{FF2B5EF4-FFF2-40B4-BE49-F238E27FC236}">
                <a16:creationId xmlns:a16="http://schemas.microsoft.com/office/drawing/2014/main" id="{0B8F1AD3-2194-D54A-87B6-A9808C405C64}"/>
              </a:ext>
            </a:extLst>
          </p:cNvPr>
          <p:cNvPicPr>
            <a:picLocks noChangeAspect="1"/>
          </p:cNvPicPr>
          <p:nvPr/>
        </p:nvPicPr>
        <p:blipFill>
          <a:blip r:embed="rId8"/>
          <a:stretch>
            <a:fillRect/>
          </a:stretch>
        </p:blipFill>
        <p:spPr>
          <a:xfrm>
            <a:off x="859923" y="2049073"/>
            <a:ext cx="3294633" cy="3374095"/>
          </a:xfrm>
          <a:prstGeom prst="rect">
            <a:avLst/>
          </a:prstGeom>
        </p:spPr>
      </p:pic>
      <p:sp>
        <p:nvSpPr>
          <p:cNvPr id="13" name="Slide Number Placeholder 3">
            <a:extLst>
              <a:ext uri="{FF2B5EF4-FFF2-40B4-BE49-F238E27FC236}">
                <a16:creationId xmlns:a16="http://schemas.microsoft.com/office/drawing/2014/main" id="{642415F5-2991-1447-A8D4-6B29CA591D5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4</a:t>
            </a:fld>
            <a:endParaRPr lang="en-US" dirty="0"/>
          </a:p>
        </p:txBody>
      </p:sp>
      <p:sp>
        <p:nvSpPr>
          <p:cNvPr id="14" name="Footer Placeholder 4">
            <a:extLst>
              <a:ext uri="{FF2B5EF4-FFF2-40B4-BE49-F238E27FC236}">
                <a16:creationId xmlns:a16="http://schemas.microsoft.com/office/drawing/2014/main" id="{D204BA9D-3963-8949-8F69-755B83E1E8C9}"/>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8136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386B-05FF-AB4D-94CB-674E991624C6}"/>
              </a:ext>
            </a:extLst>
          </p:cNvPr>
          <p:cNvSpPr>
            <a:spLocks noGrp="1"/>
          </p:cNvSpPr>
          <p:nvPr>
            <p:ph type="title"/>
          </p:nvPr>
        </p:nvSpPr>
        <p:spPr/>
        <p:txBody>
          <a:bodyPr/>
          <a:lstStyle/>
          <a:p>
            <a:r>
              <a:rPr lang="en-US" dirty="0"/>
              <a:t>Cloud computing</a:t>
            </a:r>
          </a:p>
        </p:txBody>
      </p:sp>
      <p:pic>
        <p:nvPicPr>
          <p:cNvPr id="6" name="Picture 5">
            <a:extLst>
              <a:ext uri="{FF2B5EF4-FFF2-40B4-BE49-F238E27FC236}">
                <a16:creationId xmlns:a16="http://schemas.microsoft.com/office/drawing/2014/main" id="{547F11E2-3520-6B42-A13D-C25193D91D90}"/>
              </a:ext>
            </a:extLst>
          </p:cNvPr>
          <p:cNvPicPr>
            <a:picLocks noChangeAspect="1"/>
          </p:cNvPicPr>
          <p:nvPr/>
        </p:nvPicPr>
        <p:blipFill>
          <a:blip r:embed="rId4"/>
          <a:stretch>
            <a:fillRect/>
          </a:stretch>
        </p:blipFill>
        <p:spPr>
          <a:xfrm>
            <a:off x="627429" y="2570090"/>
            <a:ext cx="2292921" cy="1764636"/>
          </a:xfrm>
          <a:prstGeom prst="rect">
            <a:avLst/>
          </a:prstGeom>
        </p:spPr>
      </p:pic>
      <p:sp>
        <p:nvSpPr>
          <p:cNvPr id="7" name="TextBox 6">
            <a:extLst>
              <a:ext uri="{FF2B5EF4-FFF2-40B4-BE49-F238E27FC236}">
                <a16:creationId xmlns:a16="http://schemas.microsoft.com/office/drawing/2014/main" id="{6E47AD97-97D8-414D-B968-803890B8D87C}"/>
              </a:ext>
            </a:extLst>
          </p:cNvPr>
          <p:cNvSpPr txBox="1"/>
          <p:nvPr/>
        </p:nvSpPr>
        <p:spPr>
          <a:xfrm>
            <a:off x="502982" y="4465558"/>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Access services</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on demand</a:t>
            </a:r>
          </a:p>
        </p:txBody>
      </p:sp>
      <p:pic>
        <p:nvPicPr>
          <p:cNvPr id="9" name="Picture 8">
            <a:extLst>
              <a:ext uri="{FF2B5EF4-FFF2-40B4-BE49-F238E27FC236}">
                <a16:creationId xmlns:a16="http://schemas.microsoft.com/office/drawing/2014/main" id="{36D425CB-05F8-5A4D-BC63-66514FF1EBF7}"/>
              </a:ext>
            </a:extLst>
          </p:cNvPr>
          <p:cNvPicPr>
            <a:picLocks noChangeAspect="1"/>
          </p:cNvPicPr>
          <p:nvPr/>
        </p:nvPicPr>
        <p:blipFill>
          <a:blip r:embed="rId5"/>
          <a:stretch>
            <a:fillRect/>
          </a:stretch>
        </p:blipFill>
        <p:spPr>
          <a:xfrm>
            <a:off x="4056462" y="2621850"/>
            <a:ext cx="1363774" cy="1661117"/>
          </a:xfrm>
          <a:prstGeom prst="rect">
            <a:avLst/>
          </a:prstGeom>
        </p:spPr>
      </p:pic>
      <p:sp>
        <p:nvSpPr>
          <p:cNvPr id="10" name="TextBox 9">
            <a:extLst>
              <a:ext uri="{FF2B5EF4-FFF2-40B4-BE49-F238E27FC236}">
                <a16:creationId xmlns:a16="http://schemas.microsoft.com/office/drawing/2014/main" id="{9E9D8BD9-C187-E044-934A-6AAA40E6E2D5}"/>
              </a:ext>
            </a:extLst>
          </p:cNvPr>
          <p:cNvSpPr txBox="1"/>
          <p:nvPr/>
        </p:nvSpPr>
        <p:spPr>
          <a:xfrm>
            <a:off x="3467442" y="4485783"/>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Avoid large upfront investments</a:t>
            </a:r>
          </a:p>
        </p:txBody>
      </p:sp>
      <p:pic>
        <p:nvPicPr>
          <p:cNvPr id="12" name="Picture 11">
            <a:extLst>
              <a:ext uri="{FF2B5EF4-FFF2-40B4-BE49-F238E27FC236}">
                <a16:creationId xmlns:a16="http://schemas.microsoft.com/office/drawing/2014/main" id="{BDDAEEF5-8A48-0044-8002-154DB8F5E4F0}"/>
              </a:ext>
            </a:extLst>
          </p:cNvPr>
          <p:cNvPicPr>
            <a:picLocks noChangeAspect="1"/>
          </p:cNvPicPr>
          <p:nvPr/>
        </p:nvPicPr>
        <p:blipFill>
          <a:blip r:embed="rId6"/>
          <a:stretch>
            <a:fillRect/>
          </a:stretch>
        </p:blipFill>
        <p:spPr>
          <a:xfrm>
            <a:off x="6692578" y="2621850"/>
            <a:ext cx="1962377" cy="1774908"/>
          </a:xfrm>
          <a:prstGeom prst="rect">
            <a:avLst/>
          </a:prstGeom>
        </p:spPr>
      </p:pic>
      <p:sp>
        <p:nvSpPr>
          <p:cNvPr id="13" name="TextBox 12">
            <a:extLst>
              <a:ext uri="{FF2B5EF4-FFF2-40B4-BE49-F238E27FC236}">
                <a16:creationId xmlns:a16="http://schemas.microsoft.com/office/drawing/2014/main" id="{AF17BC12-2158-014F-BF2A-0FBB9B80AC5F}"/>
              </a:ext>
            </a:extLst>
          </p:cNvPr>
          <p:cNvSpPr txBox="1"/>
          <p:nvPr/>
        </p:nvSpPr>
        <p:spPr>
          <a:xfrm>
            <a:off x="6402860" y="4485783"/>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Provision computing resources as needed</a:t>
            </a:r>
          </a:p>
        </p:txBody>
      </p:sp>
      <p:pic>
        <p:nvPicPr>
          <p:cNvPr id="15" name="Picture 14">
            <a:extLst>
              <a:ext uri="{FF2B5EF4-FFF2-40B4-BE49-F238E27FC236}">
                <a16:creationId xmlns:a16="http://schemas.microsoft.com/office/drawing/2014/main" id="{2829EBE8-F7DD-D042-89C0-7E456D23346A}"/>
              </a:ext>
            </a:extLst>
          </p:cNvPr>
          <p:cNvPicPr>
            <a:picLocks noChangeAspect="1"/>
          </p:cNvPicPr>
          <p:nvPr/>
        </p:nvPicPr>
        <p:blipFill>
          <a:blip r:embed="rId7"/>
          <a:stretch>
            <a:fillRect/>
          </a:stretch>
        </p:blipFill>
        <p:spPr>
          <a:xfrm>
            <a:off x="9498698" y="2710877"/>
            <a:ext cx="2220976" cy="1774909"/>
          </a:xfrm>
          <a:prstGeom prst="rect">
            <a:avLst/>
          </a:prstGeom>
        </p:spPr>
      </p:pic>
      <p:sp>
        <p:nvSpPr>
          <p:cNvPr id="16" name="TextBox 15">
            <a:extLst>
              <a:ext uri="{FF2B5EF4-FFF2-40B4-BE49-F238E27FC236}">
                <a16:creationId xmlns:a16="http://schemas.microsoft.com/office/drawing/2014/main" id="{F2590B6D-14F9-FA47-BB63-4D60A1ECB573}"/>
              </a:ext>
            </a:extLst>
          </p:cNvPr>
          <p:cNvSpPr txBox="1"/>
          <p:nvPr/>
        </p:nvSpPr>
        <p:spPr>
          <a:xfrm>
            <a:off x="9338279" y="4485783"/>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Pay only for what you use</a:t>
            </a:r>
          </a:p>
        </p:txBody>
      </p:sp>
      <p:sp>
        <p:nvSpPr>
          <p:cNvPr id="14" name="Slide Number Placeholder 3">
            <a:extLst>
              <a:ext uri="{FF2B5EF4-FFF2-40B4-BE49-F238E27FC236}">
                <a16:creationId xmlns:a16="http://schemas.microsoft.com/office/drawing/2014/main" id="{B8753D6E-76EA-7942-B5A9-A46F7CD49F63}"/>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5</a:t>
            </a:fld>
            <a:endParaRPr lang="en-US" dirty="0"/>
          </a:p>
        </p:txBody>
      </p:sp>
      <p:sp>
        <p:nvSpPr>
          <p:cNvPr id="17" name="Footer Placeholder 4">
            <a:extLst>
              <a:ext uri="{FF2B5EF4-FFF2-40B4-BE49-F238E27FC236}">
                <a16:creationId xmlns:a16="http://schemas.microsoft.com/office/drawing/2014/main" id="{BB760984-598F-3A45-B9F5-A1BDF5B2D60B}"/>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
        <p:nvSpPr>
          <p:cNvPr id="18" name="Title 1">
            <a:extLst>
              <a:ext uri="{FF2B5EF4-FFF2-40B4-BE49-F238E27FC236}">
                <a16:creationId xmlns:a16="http://schemas.microsoft.com/office/drawing/2014/main" id="{1537386B-05FF-AB4D-94CB-674E991624C6}"/>
              </a:ext>
            </a:extLst>
          </p:cNvPr>
          <p:cNvSpPr txBox="1">
            <a:spLocks/>
          </p:cNvSpPr>
          <p:nvPr/>
        </p:nvSpPr>
        <p:spPr>
          <a:xfrm>
            <a:off x="502982" y="1533752"/>
            <a:ext cx="9034272" cy="474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200" dirty="0">
                <a:solidFill>
                  <a:schemeClr val="tx1"/>
                </a:solidFill>
              </a:rPr>
              <a:t>What is cloud computing?</a:t>
            </a:r>
          </a:p>
        </p:txBody>
      </p:sp>
    </p:spTree>
    <p:custDataLst>
      <p:tags r:id="rId1"/>
    </p:custDataLst>
    <p:extLst>
      <p:ext uri="{BB962C8B-B14F-4D97-AF65-F5344CB8AC3E}">
        <p14:creationId xmlns:p14="http://schemas.microsoft.com/office/powerpoint/2010/main" val="402609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9099" y="365125"/>
            <a:ext cx="9234855" cy="474119"/>
          </a:xfrm>
        </p:spPr>
        <p:txBody>
          <a:bodyPr/>
          <a:lstStyle/>
          <a:p>
            <a:r>
              <a:rPr lang="en-US" sz="3900" dirty="0"/>
              <a:t>Cloud computing deployment models</a:t>
            </a:r>
          </a:p>
        </p:txBody>
      </p:sp>
      <p:pic>
        <p:nvPicPr>
          <p:cNvPr id="8" name="Picture 7">
            <a:extLst>
              <a:ext uri="{FF2B5EF4-FFF2-40B4-BE49-F238E27FC236}">
                <a16:creationId xmlns:a16="http://schemas.microsoft.com/office/drawing/2014/main" id="{906D0394-E941-1D45-9C83-208F1484711B}"/>
              </a:ext>
            </a:extLst>
          </p:cNvPr>
          <p:cNvPicPr>
            <a:picLocks noChangeAspect="1"/>
          </p:cNvPicPr>
          <p:nvPr/>
        </p:nvPicPr>
        <p:blipFill>
          <a:blip r:embed="rId4"/>
          <a:stretch>
            <a:fillRect/>
          </a:stretch>
        </p:blipFill>
        <p:spPr>
          <a:xfrm>
            <a:off x="603919" y="2774919"/>
            <a:ext cx="2596781" cy="1715919"/>
          </a:xfrm>
          <a:prstGeom prst="rect">
            <a:avLst/>
          </a:prstGeom>
        </p:spPr>
      </p:pic>
      <p:pic>
        <p:nvPicPr>
          <p:cNvPr id="9" name="Picture 8">
            <a:extLst>
              <a:ext uri="{FF2B5EF4-FFF2-40B4-BE49-F238E27FC236}">
                <a16:creationId xmlns:a16="http://schemas.microsoft.com/office/drawing/2014/main" id="{AC360642-5E63-9F40-B873-85B1EBB7C754}"/>
              </a:ext>
            </a:extLst>
          </p:cNvPr>
          <p:cNvPicPr>
            <a:picLocks noChangeAspect="1"/>
          </p:cNvPicPr>
          <p:nvPr/>
        </p:nvPicPr>
        <p:blipFill>
          <a:blip r:embed="rId5"/>
          <a:stretch>
            <a:fillRect/>
          </a:stretch>
        </p:blipFill>
        <p:spPr>
          <a:xfrm>
            <a:off x="4750271" y="2828187"/>
            <a:ext cx="2139177" cy="1537244"/>
          </a:xfrm>
          <a:prstGeom prst="rect">
            <a:avLst/>
          </a:prstGeom>
        </p:spPr>
      </p:pic>
      <p:pic>
        <p:nvPicPr>
          <p:cNvPr id="10" name="Picture 9">
            <a:extLst>
              <a:ext uri="{FF2B5EF4-FFF2-40B4-BE49-F238E27FC236}">
                <a16:creationId xmlns:a16="http://schemas.microsoft.com/office/drawing/2014/main" id="{EB3D9D96-F36C-3D49-8DBC-9BFE63502A71}"/>
              </a:ext>
            </a:extLst>
          </p:cNvPr>
          <p:cNvPicPr>
            <a:picLocks noChangeAspect="1"/>
          </p:cNvPicPr>
          <p:nvPr/>
        </p:nvPicPr>
        <p:blipFill>
          <a:blip r:embed="rId4"/>
          <a:stretch>
            <a:fillRect/>
          </a:stretch>
        </p:blipFill>
        <p:spPr>
          <a:xfrm>
            <a:off x="7649028" y="3228723"/>
            <a:ext cx="1736925" cy="1147738"/>
          </a:xfrm>
          <a:prstGeom prst="rect">
            <a:avLst/>
          </a:prstGeom>
        </p:spPr>
      </p:pic>
      <p:pic>
        <p:nvPicPr>
          <p:cNvPr id="11" name="Picture 10">
            <a:extLst>
              <a:ext uri="{FF2B5EF4-FFF2-40B4-BE49-F238E27FC236}">
                <a16:creationId xmlns:a16="http://schemas.microsoft.com/office/drawing/2014/main" id="{7FC95646-13E1-4148-B720-1473AFE71020}"/>
              </a:ext>
            </a:extLst>
          </p:cNvPr>
          <p:cNvPicPr>
            <a:picLocks noChangeAspect="1"/>
          </p:cNvPicPr>
          <p:nvPr/>
        </p:nvPicPr>
        <p:blipFill>
          <a:blip r:embed="rId5"/>
          <a:stretch>
            <a:fillRect/>
          </a:stretch>
        </p:blipFill>
        <p:spPr>
          <a:xfrm>
            <a:off x="10080813" y="3136120"/>
            <a:ext cx="1756316" cy="1262114"/>
          </a:xfrm>
          <a:prstGeom prst="rect">
            <a:avLst/>
          </a:prstGeom>
        </p:spPr>
      </p:pic>
      <p:sp>
        <p:nvSpPr>
          <p:cNvPr id="12" name="TextBox 11">
            <a:extLst>
              <a:ext uri="{FF2B5EF4-FFF2-40B4-BE49-F238E27FC236}">
                <a16:creationId xmlns:a16="http://schemas.microsoft.com/office/drawing/2014/main" id="{22FC6757-CA2E-CE41-B07E-97683D900403}"/>
              </a:ext>
            </a:extLst>
          </p:cNvPr>
          <p:cNvSpPr txBox="1"/>
          <p:nvPr/>
        </p:nvSpPr>
        <p:spPr>
          <a:xfrm>
            <a:off x="1572949" y="4338702"/>
            <a:ext cx="109677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sp>
        <p:nvSpPr>
          <p:cNvPr id="13" name="TextBox 12">
            <a:extLst>
              <a:ext uri="{FF2B5EF4-FFF2-40B4-BE49-F238E27FC236}">
                <a16:creationId xmlns:a16="http://schemas.microsoft.com/office/drawing/2014/main" id="{B5EA1902-D6DA-4A4B-B77E-CAD66395DC33}"/>
              </a:ext>
            </a:extLst>
          </p:cNvPr>
          <p:cNvSpPr txBox="1"/>
          <p:nvPr/>
        </p:nvSpPr>
        <p:spPr>
          <a:xfrm>
            <a:off x="4768377" y="4338702"/>
            <a:ext cx="219803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On premises</a:t>
            </a:r>
          </a:p>
        </p:txBody>
      </p:sp>
      <p:sp>
        <p:nvSpPr>
          <p:cNvPr id="14" name="TextBox 13">
            <a:extLst>
              <a:ext uri="{FF2B5EF4-FFF2-40B4-BE49-F238E27FC236}">
                <a16:creationId xmlns:a16="http://schemas.microsoft.com/office/drawing/2014/main" id="{87D472B5-7ED3-E947-AB96-26DBE858E324}"/>
              </a:ext>
            </a:extLst>
          </p:cNvPr>
          <p:cNvSpPr txBox="1"/>
          <p:nvPr/>
        </p:nvSpPr>
        <p:spPr>
          <a:xfrm>
            <a:off x="8971796" y="4338702"/>
            <a:ext cx="1523174" cy="523220"/>
          </a:xfrm>
          <a:prstGeom prst="rect">
            <a:avLst/>
          </a:prstGeom>
          <a:noFill/>
        </p:spPr>
        <p:txBody>
          <a:bodyPr wrap="squar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5" name="Graphic 14" descr="Add">
            <a:extLst>
              <a:ext uri="{FF2B5EF4-FFF2-40B4-BE49-F238E27FC236}">
                <a16:creationId xmlns:a16="http://schemas.microsoft.com/office/drawing/2014/main" id="{153D9258-A7FC-7241-B5C2-B358DC6F17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1773" y="3672936"/>
            <a:ext cx="523220" cy="523220"/>
          </a:xfrm>
          <a:prstGeom prst="rect">
            <a:avLst/>
          </a:prstGeom>
        </p:spPr>
      </p:pic>
      <p:sp>
        <p:nvSpPr>
          <p:cNvPr id="17" name="Slide Number Placeholder 3">
            <a:extLst>
              <a:ext uri="{FF2B5EF4-FFF2-40B4-BE49-F238E27FC236}">
                <a16:creationId xmlns:a16="http://schemas.microsoft.com/office/drawing/2014/main" id="{C2F974BD-DD50-4D40-A71E-560B4FE2B8D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6</a:t>
            </a:fld>
            <a:endParaRPr lang="en-US" dirty="0"/>
          </a:p>
        </p:txBody>
      </p:sp>
      <p:sp>
        <p:nvSpPr>
          <p:cNvPr id="19" name="Footer Placeholder 4">
            <a:extLst>
              <a:ext uri="{FF2B5EF4-FFF2-40B4-BE49-F238E27FC236}">
                <a16:creationId xmlns:a16="http://schemas.microsoft.com/office/drawing/2014/main" id="{AC438AB5-4D46-A847-BD70-BEB4F745DBF6}"/>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cxnSp>
        <p:nvCxnSpPr>
          <p:cNvPr id="3" name="Straight Connector 2"/>
          <p:cNvCxnSpPr/>
          <p:nvPr/>
        </p:nvCxnSpPr>
        <p:spPr>
          <a:xfrm>
            <a:off x="4014784" y="2486032"/>
            <a:ext cx="0" cy="283464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7501389" y="2486032"/>
            <a:ext cx="0" cy="2834640"/>
          </a:xfrm>
          <a:prstGeom prst="line">
            <a:avLst/>
          </a:prstGeom>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97239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Cloud-based deployment</a:t>
            </a:r>
          </a:p>
        </p:txBody>
      </p:sp>
      <p:sp>
        <p:nvSpPr>
          <p:cNvPr id="7" name="Text Placeholder 6"/>
          <p:cNvSpPr>
            <a:spLocks noGrp="1"/>
          </p:cNvSpPr>
          <p:nvPr>
            <p:ph idx="1"/>
          </p:nvPr>
        </p:nvSpPr>
        <p:spPr>
          <a:xfrm>
            <a:off x="419100" y="2125890"/>
            <a:ext cx="7498080" cy="2943813"/>
          </a:xfrm>
        </p:spPr>
        <p:txBody>
          <a:bodyPr>
            <a:normAutofit/>
          </a:bodyPr>
          <a:lstStyle/>
          <a:p>
            <a:pPr>
              <a:lnSpc>
                <a:spcPct val="100000"/>
              </a:lnSpc>
              <a:spcAft>
                <a:spcPts val="1000"/>
              </a:spcAft>
            </a:pPr>
            <a:r>
              <a:rPr lang="en-US" dirty="0"/>
              <a:t>Run all parts of the application in the cloud</a:t>
            </a:r>
          </a:p>
          <a:p>
            <a:pPr>
              <a:lnSpc>
                <a:spcPct val="100000"/>
              </a:lnSpc>
              <a:spcAft>
                <a:spcPts val="1000"/>
              </a:spcAft>
            </a:pPr>
            <a:r>
              <a:rPr lang="en-US" dirty="0"/>
              <a:t>Migrate existing applications to the cloud</a:t>
            </a:r>
          </a:p>
          <a:p>
            <a:pPr>
              <a:lnSpc>
                <a:spcPct val="100000"/>
              </a:lnSpc>
              <a:spcAft>
                <a:spcPts val="1000"/>
              </a:spcAft>
            </a:pPr>
            <a:r>
              <a:rPr lang="en-US" dirty="0"/>
              <a:t>Design and build new applications in the cloud</a:t>
            </a:r>
          </a:p>
          <a:p>
            <a:pPr>
              <a:lnSpc>
                <a:spcPct val="100000"/>
              </a:lnSpc>
            </a:pPr>
            <a:endParaRPr lang="en-US" dirty="0">
              <a:latin typeface="+mn-lt"/>
            </a:endParaRPr>
          </a:p>
        </p:txBody>
      </p:sp>
      <p:pic>
        <p:nvPicPr>
          <p:cNvPr id="4" name="Picture 3">
            <a:extLst>
              <a:ext uri="{FF2B5EF4-FFF2-40B4-BE49-F238E27FC236}">
                <a16:creationId xmlns:a16="http://schemas.microsoft.com/office/drawing/2014/main" id="{0AB09FF5-7BCA-CA4F-B4A6-3A4BE2B9F6B7}"/>
              </a:ext>
            </a:extLst>
          </p:cNvPr>
          <p:cNvPicPr>
            <a:picLocks noChangeAspect="1"/>
          </p:cNvPicPr>
          <p:nvPr/>
        </p:nvPicPr>
        <p:blipFill>
          <a:blip r:embed="rId4"/>
          <a:stretch>
            <a:fillRect/>
          </a:stretch>
        </p:blipFill>
        <p:spPr>
          <a:xfrm>
            <a:off x="7917180" y="2582701"/>
            <a:ext cx="3072384" cy="2030192"/>
          </a:xfrm>
          <a:prstGeom prst="rect">
            <a:avLst/>
          </a:prstGeom>
        </p:spPr>
      </p:pic>
      <p:sp>
        <p:nvSpPr>
          <p:cNvPr id="8" name="TextBox 7">
            <a:extLst>
              <a:ext uri="{FF2B5EF4-FFF2-40B4-BE49-F238E27FC236}">
                <a16:creationId xmlns:a16="http://schemas.microsoft.com/office/drawing/2014/main" id="{660F1F0D-B838-EA43-83F2-A70165A86BE0}"/>
              </a:ext>
            </a:extLst>
          </p:cNvPr>
          <p:cNvSpPr txBox="1"/>
          <p:nvPr/>
        </p:nvSpPr>
        <p:spPr>
          <a:xfrm>
            <a:off x="8817065" y="4412838"/>
            <a:ext cx="1633220"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sp>
        <p:nvSpPr>
          <p:cNvPr id="10" name="Slide Number Placeholder 3">
            <a:extLst>
              <a:ext uri="{FF2B5EF4-FFF2-40B4-BE49-F238E27FC236}">
                <a16:creationId xmlns:a16="http://schemas.microsoft.com/office/drawing/2014/main" id="{FD644D98-A3FA-254E-8414-8B4B93BE8293}"/>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7</a:t>
            </a:fld>
            <a:endParaRPr lang="en-US" dirty="0"/>
          </a:p>
        </p:txBody>
      </p:sp>
      <p:sp>
        <p:nvSpPr>
          <p:cNvPr id="12" name="Footer Placeholder 4">
            <a:extLst>
              <a:ext uri="{FF2B5EF4-FFF2-40B4-BE49-F238E27FC236}">
                <a16:creationId xmlns:a16="http://schemas.microsoft.com/office/drawing/2014/main" id="{4C7A0DAB-591E-2A48-88D5-2EE57B663820}"/>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11296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On-premises deployment</a:t>
            </a:r>
          </a:p>
        </p:txBody>
      </p:sp>
      <p:sp>
        <p:nvSpPr>
          <p:cNvPr id="7" name="Text Placeholder 6"/>
          <p:cNvSpPr>
            <a:spLocks noGrp="1"/>
          </p:cNvSpPr>
          <p:nvPr>
            <p:ph idx="1"/>
          </p:nvPr>
        </p:nvSpPr>
        <p:spPr>
          <a:xfrm>
            <a:off x="419100" y="2124903"/>
            <a:ext cx="6767513" cy="2943813"/>
          </a:xfrm>
        </p:spPr>
        <p:txBody>
          <a:bodyPr>
            <a:normAutofit/>
          </a:bodyPr>
          <a:lstStyle/>
          <a:p>
            <a:pPr>
              <a:lnSpc>
                <a:spcPct val="100000"/>
              </a:lnSpc>
              <a:spcAft>
                <a:spcPts val="1000"/>
              </a:spcAft>
            </a:pPr>
            <a:r>
              <a:rPr lang="en-US" dirty="0"/>
              <a:t>Use virtualization and resource management tools to deploy resources</a:t>
            </a:r>
          </a:p>
          <a:p>
            <a:pPr>
              <a:lnSpc>
                <a:spcPct val="100000"/>
              </a:lnSpc>
              <a:spcAft>
                <a:spcPts val="1000"/>
              </a:spcAft>
            </a:pPr>
            <a:r>
              <a:rPr lang="en-US" dirty="0"/>
              <a:t>Use application management and virtualization technologies to increase resource usage</a:t>
            </a:r>
          </a:p>
        </p:txBody>
      </p:sp>
      <p:pic>
        <p:nvPicPr>
          <p:cNvPr id="12" name="Picture 11">
            <a:extLst>
              <a:ext uri="{FF2B5EF4-FFF2-40B4-BE49-F238E27FC236}">
                <a16:creationId xmlns:a16="http://schemas.microsoft.com/office/drawing/2014/main" id="{34FFDFD2-CB44-EA4C-AFDA-395AB2E9D51D}"/>
              </a:ext>
            </a:extLst>
          </p:cNvPr>
          <p:cNvPicPr>
            <a:picLocks noChangeAspect="1"/>
          </p:cNvPicPr>
          <p:nvPr/>
        </p:nvPicPr>
        <p:blipFill>
          <a:blip r:embed="rId4"/>
          <a:stretch>
            <a:fillRect/>
          </a:stretch>
        </p:blipFill>
        <p:spPr>
          <a:xfrm>
            <a:off x="8272428" y="2589262"/>
            <a:ext cx="2695538" cy="1937053"/>
          </a:xfrm>
          <a:prstGeom prst="rect">
            <a:avLst/>
          </a:prstGeom>
        </p:spPr>
      </p:pic>
      <p:sp>
        <p:nvSpPr>
          <p:cNvPr id="10" name="TextBox 9">
            <a:extLst>
              <a:ext uri="{FF2B5EF4-FFF2-40B4-BE49-F238E27FC236}">
                <a16:creationId xmlns:a16="http://schemas.microsoft.com/office/drawing/2014/main" id="{79398FD4-F7D7-1F46-A71F-31F8C2CB9D6B}"/>
              </a:ext>
            </a:extLst>
          </p:cNvPr>
          <p:cNvSpPr txBox="1"/>
          <p:nvPr/>
        </p:nvSpPr>
        <p:spPr>
          <a:xfrm>
            <a:off x="8803587" y="4416552"/>
            <a:ext cx="1633220"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On premises</a:t>
            </a:r>
          </a:p>
        </p:txBody>
      </p:sp>
      <p:sp>
        <p:nvSpPr>
          <p:cNvPr id="8" name="Slide Number Placeholder 3">
            <a:extLst>
              <a:ext uri="{FF2B5EF4-FFF2-40B4-BE49-F238E27FC236}">
                <a16:creationId xmlns:a16="http://schemas.microsoft.com/office/drawing/2014/main" id="{A041E21A-63F0-6741-8994-3B5FCD38C32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8</a:t>
            </a:fld>
            <a:endParaRPr lang="en-US" dirty="0"/>
          </a:p>
        </p:txBody>
      </p:sp>
      <p:sp>
        <p:nvSpPr>
          <p:cNvPr id="13" name="Footer Placeholder 4">
            <a:extLst>
              <a:ext uri="{FF2B5EF4-FFF2-40B4-BE49-F238E27FC236}">
                <a16:creationId xmlns:a16="http://schemas.microsoft.com/office/drawing/2014/main" id="{404ADF83-8031-D84A-BF51-05FEE2F4F4CC}"/>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88887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Hybrid deployment</a:t>
            </a:r>
          </a:p>
        </p:txBody>
      </p:sp>
      <p:sp>
        <p:nvSpPr>
          <p:cNvPr id="7" name="Text Placeholder 6"/>
          <p:cNvSpPr>
            <a:spLocks noGrp="1"/>
          </p:cNvSpPr>
          <p:nvPr>
            <p:ph idx="1"/>
          </p:nvPr>
        </p:nvSpPr>
        <p:spPr>
          <a:xfrm>
            <a:off x="419100" y="2202673"/>
            <a:ext cx="6142567" cy="2943813"/>
          </a:xfrm>
        </p:spPr>
        <p:txBody>
          <a:bodyPr>
            <a:normAutofit/>
          </a:bodyPr>
          <a:lstStyle/>
          <a:p>
            <a:pPr>
              <a:lnSpc>
                <a:spcPct val="100000"/>
              </a:lnSpc>
              <a:spcAft>
                <a:spcPts val="1000"/>
              </a:spcAft>
            </a:pPr>
            <a:r>
              <a:rPr lang="en-US" dirty="0"/>
              <a:t>Connect cloud-based resources to on-premises infrastructure</a:t>
            </a:r>
          </a:p>
          <a:p>
            <a:pPr>
              <a:lnSpc>
                <a:spcPct val="100000"/>
              </a:lnSpc>
              <a:spcAft>
                <a:spcPts val="1000"/>
              </a:spcAft>
            </a:pPr>
            <a:r>
              <a:rPr lang="en-US" dirty="0"/>
              <a:t>Integrate cloud-based resources with legacy IT applications</a:t>
            </a:r>
          </a:p>
          <a:p>
            <a:pPr>
              <a:lnSpc>
                <a:spcPct val="100000"/>
              </a:lnSpc>
            </a:pPr>
            <a:endParaRPr lang="en-US" dirty="0">
              <a:latin typeface="+mn-lt"/>
            </a:endParaRPr>
          </a:p>
        </p:txBody>
      </p:sp>
      <p:pic>
        <p:nvPicPr>
          <p:cNvPr id="8" name="Picture 7">
            <a:extLst>
              <a:ext uri="{FF2B5EF4-FFF2-40B4-BE49-F238E27FC236}">
                <a16:creationId xmlns:a16="http://schemas.microsoft.com/office/drawing/2014/main" id="{3291D46F-896C-8D44-A932-29BE7598CB90}"/>
              </a:ext>
            </a:extLst>
          </p:cNvPr>
          <p:cNvPicPr>
            <a:picLocks noChangeAspect="1"/>
          </p:cNvPicPr>
          <p:nvPr/>
        </p:nvPicPr>
        <p:blipFill>
          <a:blip r:embed="rId4"/>
          <a:stretch>
            <a:fillRect/>
          </a:stretch>
        </p:blipFill>
        <p:spPr>
          <a:xfrm>
            <a:off x="7039521" y="3143473"/>
            <a:ext cx="2075688" cy="1371588"/>
          </a:xfrm>
          <a:prstGeom prst="rect">
            <a:avLst/>
          </a:prstGeom>
        </p:spPr>
      </p:pic>
      <p:pic>
        <p:nvPicPr>
          <p:cNvPr id="10" name="Picture 9">
            <a:extLst>
              <a:ext uri="{FF2B5EF4-FFF2-40B4-BE49-F238E27FC236}">
                <a16:creationId xmlns:a16="http://schemas.microsoft.com/office/drawing/2014/main" id="{22F19F28-AE80-A043-B432-6F271E500775}"/>
              </a:ext>
            </a:extLst>
          </p:cNvPr>
          <p:cNvPicPr>
            <a:picLocks noChangeAspect="1"/>
          </p:cNvPicPr>
          <p:nvPr/>
        </p:nvPicPr>
        <p:blipFill>
          <a:blip r:embed="rId5"/>
          <a:stretch>
            <a:fillRect/>
          </a:stretch>
        </p:blipFill>
        <p:spPr>
          <a:xfrm>
            <a:off x="9864244" y="2988786"/>
            <a:ext cx="1908656" cy="1371588"/>
          </a:xfrm>
          <a:prstGeom prst="rect">
            <a:avLst/>
          </a:prstGeom>
        </p:spPr>
      </p:pic>
      <p:pic>
        <p:nvPicPr>
          <p:cNvPr id="11" name="Graphic 10" descr="Add">
            <a:extLst>
              <a:ext uri="{FF2B5EF4-FFF2-40B4-BE49-F238E27FC236}">
                <a16:creationId xmlns:a16="http://schemas.microsoft.com/office/drawing/2014/main" id="{FB4B3D72-C935-A647-8375-3FD876806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199" y="3588456"/>
            <a:ext cx="563277" cy="563277"/>
          </a:xfrm>
          <a:prstGeom prst="rect">
            <a:avLst/>
          </a:prstGeom>
        </p:spPr>
      </p:pic>
      <p:sp>
        <p:nvSpPr>
          <p:cNvPr id="12" name="TextBox 11">
            <a:extLst>
              <a:ext uri="{FF2B5EF4-FFF2-40B4-BE49-F238E27FC236}">
                <a16:creationId xmlns:a16="http://schemas.microsoft.com/office/drawing/2014/main" id="{3EA23AE7-6868-3F4D-9949-BC2316A02B1C}"/>
              </a:ext>
            </a:extLst>
          </p:cNvPr>
          <p:cNvSpPr txBox="1"/>
          <p:nvPr/>
        </p:nvSpPr>
        <p:spPr>
          <a:xfrm>
            <a:off x="8717227" y="4416552"/>
            <a:ext cx="1633220"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sp>
        <p:nvSpPr>
          <p:cNvPr id="13" name="Slide Number Placeholder 3">
            <a:extLst>
              <a:ext uri="{FF2B5EF4-FFF2-40B4-BE49-F238E27FC236}">
                <a16:creationId xmlns:a16="http://schemas.microsoft.com/office/drawing/2014/main" id="{D02D5A92-4A1E-474B-BF4F-C04466E9C453}"/>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9</a:t>
            </a:fld>
            <a:endParaRPr lang="en-US" dirty="0"/>
          </a:p>
        </p:txBody>
      </p:sp>
      <p:sp>
        <p:nvSpPr>
          <p:cNvPr id="15" name="Footer Placeholder 4">
            <a:extLst>
              <a:ext uri="{FF2B5EF4-FFF2-40B4-BE49-F238E27FC236}">
                <a16:creationId xmlns:a16="http://schemas.microsoft.com/office/drawing/2014/main" id="{E3627E3E-FB05-AE4E-87A6-945577850D31}"/>
              </a:ext>
            </a:extLst>
          </p:cNvPr>
          <p:cNvSpPr>
            <a:spLocks noGrp="1"/>
          </p:cNvSpPr>
          <p:nvPr>
            <p:ph type="ftr" sz="quarter" idx="3"/>
          </p:nvPr>
        </p:nvSpPr>
        <p:spPr>
          <a:xfrm>
            <a:off x="419100" y="6356350"/>
            <a:ext cx="3735457" cy="365125"/>
          </a:xfrm>
        </p:spPr>
        <p:txBody>
          <a:bodyPr/>
          <a:lstStyle/>
          <a:p>
            <a:r>
              <a:rPr lang="en-US"/>
              <a:t>© 2021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0333862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PALOMA 2019 V1.0" val="XPQqstdW"/>
  <p:tag name="ARTICULATE_DESIGN_ID_PALOMA 2019 V1" val="EgVpC3qs"/>
  <p:tag name="ARTICULATE_SLIDE_COUNT" val="2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T&amp;C_2020" id="{EFD0D240-98C0-8546-A994-971670D490F1}" vid="{063438FB-4829-9E45-B027-B4BFF182B0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Paloma 2019 v1</Template>
  <TotalTime>16138</TotalTime>
  <Words>3248</Words>
  <Application>Microsoft Macintosh PowerPoint</Application>
  <PresentationFormat>Widescreen</PresentationFormat>
  <Paragraphs>311</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Amazon Ember</vt:lpstr>
      <vt:lpstr>Amazon Ember Light</vt:lpstr>
      <vt:lpstr>Arial</vt:lpstr>
      <vt:lpstr>Calibri</vt:lpstr>
      <vt:lpstr>Lucida Console</vt:lpstr>
      <vt:lpstr>Paloma 2019 v1</vt:lpstr>
      <vt:lpstr> Introduction to Amazon Web Services</vt:lpstr>
      <vt:lpstr>Module 1 objectives</vt:lpstr>
      <vt:lpstr>Welcome to the coffee shop</vt:lpstr>
      <vt:lpstr>Client and server model</vt:lpstr>
      <vt:lpstr>Cloud computing</vt:lpstr>
      <vt:lpstr>Cloud computing deployment models</vt:lpstr>
      <vt:lpstr>Cloud-based deployment</vt:lpstr>
      <vt:lpstr>On-premises deployment</vt:lpstr>
      <vt:lpstr>Hybrid deployment</vt:lpstr>
      <vt:lpstr>AWS Cloud</vt:lpstr>
      <vt:lpstr>Cloud computing benefits</vt:lpstr>
      <vt:lpstr>Variable expenses</vt:lpstr>
      <vt:lpstr>Cost optimization</vt:lpstr>
      <vt:lpstr>Capacity</vt:lpstr>
      <vt:lpstr>Economies of scale</vt:lpstr>
      <vt:lpstr>Speed and agility</vt:lpstr>
      <vt:lpstr>Global in minutes</vt:lpstr>
      <vt:lpstr>AWS core service categories</vt:lpstr>
      <vt:lpstr>Knowledge check</vt:lpstr>
      <vt:lpstr>Knowledge check question 1</vt:lpstr>
      <vt:lpstr>Knowledge check answer 1</vt:lpstr>
      <vt:lpstr>Knowledge check question 2</vt:lpstr>
      <vt:lpstr>Knowledge check answer 2</vt:lpstr>
      <vt:lpstr>Knowledge check question 3</vt:lpstr>
      <vt:lpstr>Knowledge check answer 3</vt:lpstr>
      <vt:lpstr>Module 1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Practitioner Essentials for Business</dc:title>
  <dc:creator>Olivia Liddell</dc:creator>
  <cp:keywords>v1.0</cp:keywords>
  <cp:lastModifiedBy>Olivia Liddell</cp:lastModifiedBy>
  <cp:revision>244</cp:revision>
  <cp:lastPrinted>2018-12-10T23:37:28Z</cp:lastPrinted>
  <dcterms:created xsi:type="dcterms:W3CDTF">2020-05-04T18:59:31Z</dcterms:created>
  <dcterms:modified xsi:type="dcterms:W3CDTF">2021-06-28T15:01:27Z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